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media/image1.jpeg" ContentType="image/jpeg"/>
  <Override PartName="/ppt/media/image2.jpeg" ContentType="image/jpeg"/>
  <Override PartName="/ppt/media/image3.jpeg" ContentType="image/jpeg"/>
  <Override PartName="/ppt/media/image4.jpeg" ContentType="image/jpeg"/>
  <Override PartName="/ppt/theme/theme2.xml" ContentType="application/vnd.openxmlformats-officedocument.theme+xml"/>
  <Override PartName="/ppt/media/image5.jpeg" ContentType="image/jpeg"/>
  <Override PartName="/ppt/media/image6.jpeg" ContentType="image/jpeg"/>
  <Override PartName="/ppt/media/image7.jpeg" ContentType="image/jpeg"/>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DE5D7"/>
          </a:solidFill>
        </a:fill>
      </a:tcStyle>
    </a:wholeTbl>
    <a:band2H>
      <a:tcTxStyle b="def" i="def"/>
      <a:tcStyle>
        <a:tcBdr/>
        <a:fill>
          <a:solidFill>
            <a:srgbClr val="FEF2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E5CE"/>
          </a:solidFill>
        </a:fill>
      </a:tcStyle>
    </a:wholeTbl>
    <a:band2H>
      <a:tcTxStyle b="def" i="def"/>
      <a:tcStyle>
        <a:tcBdr/>
        <a:fill>
          <a:solidFill>
            <a:srgbClr val="E7F2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1E2"/>
          </a:solidFill>
        </a:fill>
      </a:tcStyle>
    </a:wholeTbl>
    <a:band2H>
      <a:tcTxStyle b="def" i="def"/>
      <a:tcStyle>
        <a:tcBdr/>
        <a:fill>
          <a:solidFill>
            <a:srgbClr val="E7EAF1"/>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711" name="Shape 711"/>
          <p:cNvSpPr/>
          <p:nvPr>
            <p:ph type="sldImg"/>
          </p:nvPr>
        </p:nvSpPr>
        <p:spPr>
          <a:xfrm>
            <a:off x="1143000" y="685800"/>
            <a:ext cx="4572000" cy="3429000"/>
          </a:xfrm>
          <a:prstGeom prst="rect">
            <a:avLst/>
          </a:prstGeom>
        </p:spPr>
        <p:txBody>
          <a:bodyPr/>
          <a:lstStyle/>
          <a:p>
            <a:pPr/>
          </a:p>
        </p:txBody>
      </p:sp>
      <p:sp>
        <p:nvSpPr>
          <p:cNvPr id="712" name="Shape 71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eg"/><Relationship Id="rId4" Type="http://schemas.openxmlformats.org/officeDocument/2006/relationships/image" Target="../media/image4.png"/><Relationship Id="rId5" Type="http://schemas.openxmlformats.org/officeDocument/2006/relationships/image" Target="../media/image5.png"/></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jpeg"/><Relationship Id="rId4" Type="http://schemas.openxmlformats.org/officeDocument/2006/relationships/image" Target="../media/image4.png"/><Relationship Id="rId5" Type="http://schemas.openxmlformats.org/officeDocument/2006/relationships/image" Target="../media/image5.png"/></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tro Slide with Speaker and details">
    <p:spTree>
      <p:nvGrpSpPr>
        <p:cNvPr id="1" name=""/>
        <p:cNvGrpSpPr/>
        <p:nvPr/>
      </p:nvGrpSpPr>
      <p:grpSpPr>
        <a:xfrm>
          <a:off x="0" y="0"/>
          <a:ext cx="0" cy="0"/>
          <a:chOff x="0" y="0"/>
          <a:chExt cx="0" cy="0"/>
        </a:xfrm>
      </p:grpSpPr>
      <p:pic>
        <p:nvPicPr>
          <p:cNvPr id="11" name="Picture 1" descr="Picture 1"/>
          <p:cNvPicPr>
            <a:picLocks noChangeAspect="1"/>
          </p:cNvPicPr>
          <p:nvPr/>
        </p:nvPicPr>
        <p:blipFill>
          <a:blip r:embed="rId2">
            <a:extLst/>
          </a:blip>
          <a:stretch>
            <a:fillRect/>
          </a:stretch>
        </p:blipFill>
        <p:spPr>
          <a:xfrm>
            <a:off x="881234" y="228600"/>
            <a:ext cx="10396368" cy="3135354"/>
          </a:xfrm>
          <a:prstGeom prst="rect">
            <a:avLst/>
          </a:prstGeom>
          <a:ln w="12700">
            <a:miter lim="400000"/>
          </a:ln>
        </p:spPr>
      </p:pic>
      <p:sp>
        <p:nvSpPr>
          <p:cNvPr id="12" name="Straight Connector 13"/>
          <p:cNvSpPr/>
          <p:nvPr/>
        </p:nvSpPr>
        <p:spPr>
          <a:xfrm>
            <a:off x="5791198" y="4521877"/>
            <a:ext cx="2" cy="1345529"/>
          </a:xfrm>
          <a:prstGeom prst="line">
            <a:avLst/>
          </a:prstGeom>
          <a:ln w="22225">
            <a:solidFill>
              <a:srgbClr val="FFFFFF"/>
            </a:solidFill>
          </a:ln>
        </p:spPr>
        <p:txBody>
          <a:bodyPr lIns="45718" tIns="45718" rIns="45718" bIns="45718"/>
          <a:lstStyle/>
          <a:p>
            <a:pPr/>
          </a:p>
        </p:txBody>
      </p:sp>
      <p:sp>
        <p:nvSpPr>
          <p:cNvPr id="13" name="Title Text"/>
          <p:cNvSpPr txBox="1"/>
          <p:nvPr>
            <p:ph type="title"/>
          </p:nvPr>
        </p:nvSpPr>
        <p:spPr>
          <a:xfrm>
            <a:off x="881230" y="3363950"/>
            <a:ext cx="10396371" cy="1436654"/>
          </a:xfrm>
          <a:prstGeom prst="rect">
            <a:avLst/>
          </a:prstGeom>
          <a:noFill/>
          <a:ln w="12700" cap="flat">
            <a:noFill/>
            <a:miter lim="400000"/>
          </a:ln>
          <a:effectLst/>
        </p:spPr>
        <p:txBody>
          <a:bodyPr/>
          <a:lstStyle>
            <a:lvl1pPr>
              <a:defRPr>
                <a:solidFill>
                  <a:srgbClr val="000000"/>
                </a:solidFill>
              </a:defRPr>
            </a:lvl1pPr>
          </a:lstStyle>
          <a:p>
            <a:pPr/>
            <a:r>
              <a:t>Title Text</a:t>
            </a:r>
          </a:p>
        </p:txBody>
      </p:sp>
      <p:sp>
        <p:nvSpPr>
          <p:cNvPr id="14" name="Body Level One…"/>
          <p:cNvSpPr txBox="1"/>
          <p:nvPr>
            <p:ph type="body" sz="quarter" idx="1"/>
          </p:nvPr>
        </p:nvSpPr>
        <p:spPr>
          <a:xfrm>
            <a:off x="881234" y="4800600"/>
            <a:ext cx="10396368" cy="609600"/>
          </a:xfrm>
          <a:prstGeom prst="rect">
            <a:avLst/>
          </a:prstGeom>
        </p:spPr>
        <p:txBody>
          <a:bodyPr/>
          <a:lstStyle>
            <a:lvl1pPr marL="0" indent="0" algn="ctr">
              <a:buSzTx/>
              <a:buFontTx/>
              <a:buNone/>
              <a:defRPr sz="3000"/>
            </a:lvl1pPr>
            <a:lvl2pPr marL="763358" indent="-306158" algn="ctr">
              <a:buFontTx/>
              <a:defRPr sz="3000"/>
            </a:lvl2pPr>
            <a:lvl3pPr marL="1200150" indent="-285750" algn="ctr">
              <a:buFontTx/>
              <a:defRPr sz="3000"/>
            </a:lvl3pPr>
            <a:lvl4pPr marL="1714500" indent="-342900" algn="ctr">
              <a:buFontTx/>
              <a:defRPr sz="3000"/>
            </a:lvl4pPr>
            <a:lvl5pPr marL="2171700" indent="-342900" algn="ctr">
              <a:buFontTx/>
              <a:defRPr sz="3000"/>
            </a:lvl5pPr>
          </a:lstStyle>
          <a:p>
            <a:pPr/>
            <a:r>
              <a:t>Body Level One</a:t>
            </a:r>
          </a:p>
          <a:p>
            <a:pPr lvl="1"/>
            <a:r>
              <a:t>Body Level Two</a:t>
            </a:r>
          </a:p>
          <a:p>
            <a:pPr lvl="2"/>
            <a:r>
              <a:t>Body Level Three</a:t>
            </a:r>
          </a:p>
          <a:p>
            <a:pPr lvl="3"/>
            <a:r>
              <a:t>Body Level Four</a:t>
            </a:r>
          </a:p>
          <a:p>
            <a:pPr lvl="4"/>
            <a:r>
              <a:t>Body Level Five</a:t>
            </a:r>
          </a:p>
        </p:txBody>
      </p:sp>
      <p:sp>
        <p:nvSpPr>
          <p:cNvPr id="15" name="Text Placeholder 7"/>
          <p:cNvSpPr/>
          <p:nvPr>
            <p:ph type="body" sz="quarter" idx="13"/>
          </p:nvPr>
        </p:nvSpPr>
        <p:spPr>
          <a:xfrm>
            <a:off x="880531" y="6019800"/>
            <a:ext cx="10397070" cy="533400"/>
          </a:xfrm>
          <a:prstGeom prst="rect">
            <a:avLst/>
          </a:prstGeom>
        </p:spPr>
        <p:txBody>
          <a:bodyPr/>
          <a:lstStyle/>
          <a:p>
            <a:pPr/>
          </a:p>
        </p:txBody>
      </p:sp>
      <p:sp>
        <p:nvSpPr>
          <p:cNvPr id="16" name="Text Placeholder 4"/>
          <p:cNvSpPr/>
          <p:nvPr>
            <p:ph type="body" sz="quarter" idx="14"/>
          </p:nvPr>
        </p:nvSpPr>
        <p:spPr>
          <a:xfrm>
            <a:off x="881233" y="5410200"/>
            <a:ext cx="10396371" cy="609600"/>
          </a:xfrm>
          <a:prstGeom prst="rect">
            <a:avLst/>
          </a:prstGeom>
        </p:spPr>
        <p:txBody>
          <a:bodyPr/>
          <a:lstStyle/>
          <a:p>
            <a:pPr/>
          </a:p>
        </p:txBody>
      </p:sp>
      <p:sp>
        <p:nvSpPr>
          <p:cNvPr id="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113" name="Title Text"/>
          <p:cNvSpPr txBox="1"/>
          <p:nvPr>
            <p:ph type="title"/>
          </p:nvPr>
        </p:nvSpPr>
        <p:spPr>
          <a:xfrm>
            <a:off x="2389714" y="4800600"/>
            <a:ext cx="7315204" cy="566738"/>
          </a:xfrm>
          <a:prstGeom prst="rect">
            <a:avLst/>
          </a:prstGeom>
          <a:noFill/>
          <a:ln w="12700" cap="flat">
            <a:noFill/>
            <a:miter lim="400000"/>
          </a:ln>
          <a:effectLst/>
        </p:spPr>
        <p:txBody>
          <a:bodyPr anchor="b"/>
          <a:lstStyle>
            <a:lvl1pPr algn="l">
              <a:defRPr b="1" sz="2000">
                <a:solidFill>
                  <a:srgbClr val="000000"/>
                </a:solidFill>
              </a:defRPr>
            </a:lvl1pPr>
          </a:lstStyle>
          <a:p>
            <a:pPr/>
            <a:r>
              <a:t>Title Text</a:t>
            </a:r>
          </a:p>
        </p:txBody>
      </p:sp>
      <p:sp>
        <p:nvSpPr>
          <p:cNvPr id="114" name="Picture Placeholder 2"/>
          <p:cNvSpPr/>
          <p:nvPr>
            <p:ph type="pic" sz="half" idx="13"/>
          </p:nvPr>
        </p:nvSpPr>
        <p:spPr>
          <a:xfrm>
            <a:off x="2389714" y="612775"/>
            <a:ext cx="7315204" cy="4114800"/>
          </a:xfrm>
          <a:prstGeom prst="rect">
            <a:avLst/>
          </a:prstGeom>
        </p:spPr>
        <p:txBody>
          <a:bodyPr lIns="91439" tIns="45719" rIns="91439" bIns="45719">
            <a:noAutofit/>
          </a:bodyPr>
          <a:lstStyle/>
          <a:p>
            <a:pPr/>
          </a:p>
        </p:txBody>
      </p:sp>
      <p:sp>
        <p:nvSpPr>
          <p:cNvPr id="115" name="Body Level One…"/>
          <p:cNvSpPr txBox="1"/>
          <p:nvPr>
            <p:ph type="body" sz="quarter" idx="1"/>
          </p:nvPr>
        </p:nvSpPr>
        <p:spPr>
          <a:xfrm>
            <a:off x="2389714" y="5367337"/>
            <a:ext cx="7315204" cy="804866"/>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1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23" name="Title Text"/>
          <p:cNvSpPr txBox="1"/>
          <p:nvPr>
            <p:ph type="title"/>
          </p:nvPr>
        </p:nvSpPr>
        <p:spPr>
          <a:xfrm>
            <a:off x="609600" y="274638"/>
            <a:ext cx="10972800" cy="1143001"/>
          </a:xfrm>
          <a:prstGeom prst="rect">
            <a:avLst/>
          </a:prstGeom>
          <a:noFill/>
          <a:ln w="12700" cap="flat">
            <a:noFill/>
            <a:miter lim="400000"/>
          </a:ln>
          <a:effectLst/>
        </p:spPr>
        <p:txBody>
          <a:bodyPr/>
          <a:lstStyle>
            <a:lvl1pPr>
              <a:defRPr sz="4400">
                <a:solidFill>
                  <a:srgbClr val="000000"/>
                </a:solidFill>
              </a:defRPr>
            </a:lvl1pPr>
          </a:lstStyle>
          <a:p>
            <a:pPr/>
            <a:r>
              <a:t>Title Text</a:t>
            </a:r>
          </a:p>
        </p:txBody>
      </p:sp>
      <p:sp>
        <p:nvSpPr>
          <p:cNvPr id="1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 Orange Header">
    <p:spTree>
      <p:nvGrpSpPr>
        <p:cNvPr id="1" name=""/>
        <p:cNvGrpSpPr/>
        <p:nvPr/>
      </p:nvGrpSpPr>
      <p:grpSpPr>
        <a:xfrm>
          <a:off x="0" y="0"/>
          <a:ext cx="0" cy="0"/>
          <a:chOff x="0" y="0"/>
          <a:chExt cx="0" cy="0"/>
        </a:xfrm>
      </p:grpSpPr>
      <p:sp>
        <p:nvSpPr>
          <p:cNvPr id="131" name="Title Text"/>
          <p:cNvSpPr txBox="1"/>
          <p:nvPr>
            <p:ph type="title"/>
          </p:nvPr>
        </p:nvSpPr>
        <p:spPr>
          <a:prstGeom prst="rect">
            <a:avLst/>
          </a:prstGeom>
        </p:spPr>
        <p:txBody>
          <a:bodyPr/>
          <a:lstStyle/>
          <a:p>
            <a:pPr/>
            <a:r>
              <a:t>Title Text</a:t>
            </a:r>
          </a:p>
        </p:txBody>
      </p:sp>
      <p:sp>
        <p:nvSpPr>
          <p:cNvPr id="1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39" name="Slide Number"/>
          <p:cNvSpPr txBox="1"/>
          <p:nvPr>
            <p:ph type="sldNum" sz="quarter" idx="2"/>
          </p:nvPr>
        </p:nvSpPr>
        <p:spPr>
          <a:xfrm>
            <a:off x="11615881" y="6453920"/>
            <a:ext cx="258620" cy="24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ext title slide">
    <p:spTree>
      <p:nvGrpSpPr>
        <p:cNvPr id="1" name=""/>
        <p:cNvGrpSpPr/>
        <p:nvPr/>
      </p:nvGrpSpPr>
      <p:grpSpPr>
        <a:xfrm>
          <a:off x="0" y="0"/>
          <a:ext cx="0" cy="0"/>
          <a:chOff x="0" y="0"/>
          <a:chExt cx="0" cy="0"/>
        </a:xfrm>
      </p:grpSpPr>
      <p:pic>
        <p:nvPicPr>
          <p:cNvPr id="146" name="Picture 5" descr="Picture 5"/>
          <p:cNvPicPr>
            <a:picLocks noChangeAspect="1"/>
          </p:cNvPicPr>
          <p:nvPr/>
        </p:nvPicPr>
        <p:blipFill>
          <a:blip r:embed="rId2">
            <a:extLst/>
          </a:blip>
          <a:stretch>
            <a:fillRect/>
          </a:stretch>
        </p:blipFill>
        <p:spPr>
          <a:xfrm>
            <a:off x="2485862" y="6338896"/>
            <a:ext cx="7220275" cy="369438"/>
          </a:xfrm>
          <a:prstGeom prst="rect">
            <a:avLst/>
          </a:prstGeom>
          <a:ln w="12700">
            <a:miter lim="400000"/>
          </a:ln>
        </p:spPr>
      </p:pic>
      <p:sp>
        <p:nvSpPr>
          <p:cNvPr id="147" name="Body Level One…"/>
          <p:cNvSpPr txBox="1"/>
          <p:nvPr>
            <p:ph type="body" sz="quarter" idx="1"/>
          </p:nvPr>
        </p:nvSpPr>
        <p:spPr>
          <a:xfrm>
            <a:off x="1828800" y="3886200"/>
            <a:ext cx="85344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48" name="Slide Number"/>
          <p:cNvSpPr txBox="1"/>
          <p:nvPr>
            <p:ph type="sldNum" sz="quarter" idx="2"/>
          </p:nvPr>
        </p:nvSpPr>
        <p:spPr>
          <a:xfrm>
            <a:off x="11577784" y="6459215"/>
            <a:ext cx="258621" cy="248302"/>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title slide">
    <p:spTree>
      <p:nvGrpSpPr>
        <p:cNvPr id="1" name=""/>
        <p:cNvGrpSpPr/>
        <p:nvPr/>
      </p:nvGrpSpPr>
      <p:grpSpPr>
        <a:xfrm>
          <a:off x="0" y="0"/>
          <a:ext cx="0" cy="0"/>
          <a:chOff x="0" y="0"/>
          <a:chExt cx="0" cy="0"/>
        </a:xfrm>
      </p:grpSpPr>
      <p:pic>
        <p:nvPicPr>
          <p:cNvPr id="155" name="Picture 5" descr="Picture 5"/>
          <p:cNvPicPr>
            <a:picLocks noChangeAspect="1"/>
          </p:cNvPicPr>
          <p:nvPr/>
        </p:nvPicPr>
        <p:blipFill>
          <a:blip r:embed="rId2">
            <a:extLst/>
          </a:blip>
          <a:stretch>
            <a:fillRect/>
          </a:stretch>
        </p:blipFill>
        <p:spPr>
          <a:xfrm>
            <a:off x="2485862" y="6338896"/>
            <a:ext cx="7220275" cy="369438"/>
          </a:xfrm>
          <a:prstGeom prst="rect">
            <a:avLst/>
          </a:prstGeom>
          <a:ln w="12700">
            <a:miter lim="400000"/>
          </a:ln>
        </p:spPr>
      </p:pic>
      <p:sp>
        <p:nvSpPr>
          <p:cNvPr id="156" name="Title Text"/>
          <p:cNvSpPr txBox="1"/>
          <p:nvPr>
            <p:ph type="title"/>
          </p:nvPr>
        </p:nvSpPr>
        <p:spPr>
          <a:xfrm>
            <a:off x="914400" y="2130425"/>
            <a:ext cx="10363200" cy="1470029"/>
          </a:xfrm>
          <a:prstGeom prst="rect">
            <a:avLst/>
          </a:prstGeom>
          <a:noFill/>
          <a:ln w="12700" cap="flat">
            <a:noFill/>
            <a:miter lim="400000"/>
          </a:ln>
          <a:effectLst/>
        </p:spPr>
        <p:txBody>
          <a:bodyPr/>
          <a:lstStyle>
            <a:lvl1pPr>
              <a:defRPr sz="4400"/>
            </a:lvl1pPr>
          </a:lstStyle>
          <a:p>
            <a:pPr/>
            <a:r>
              <a:t>Title Text</a:t>
            </a:r>
          </a:p>
        </p:txBody>
      </p:sp>
      <p:sp>
        <p:nvSpPr>
          <p:cNvPr id="157" name="Body Level One…"/>
          <p:cNvSpPr txBox="1"/>
          <p:nvPr>
            <p:ph type="body" sz="quarter" idx="1"/>
          </p:nvPr>
        </p:nvSpPr>
        <p:spPr>
          <a:xfrm>
            <a:off x="1828800" y="3886200"/>
            <a:ext cx="85344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pic>
        <p:nvPicPr>
          <p:cNvPr id="165" name="Picture 5" descr="Picture 5"/>
          <p:cNvPicPr>
            <a:picLocks noChangeAspect="1"/>
          </p:cNvPicPr>
          <p:nvPr/>
        </p:nvPicPr>
        <p:blipFill>
          <a:blip r:embed="rId2">
            <a:extLst/>
          </a:blip>
          <a:stretch>
            <a:fillRect/>
          </a:stretch>
        </p:blipFill>
        <p:spPr>
          <a:xfrm>
            <a:off x="2485862" y="6338896"/>
            <a:ext cx="7220275" cy="369438"/>
          </a:xfrm>
          <a:prstGeom prst="rect">
            <a:avLst/>
          </a:prstGeom>
          <a:ln w="12700">
            <a:miter lim="400000"/>
          </a:ln>
        </p:spPr>
      </p:pic>
      <p:sp>
        <p:nvSpPr>
          <p:cNvPr id="166" name="Title Text"/>
          <p:cNvSpPr txBox="1"/>
          <p:nvPr>
            <p:ph type="title"/>
          </p:nvPr>
        </p:nvSpPr>
        <p:spPr>
          <a:xfrm>
            <a:off x="609600" y="274638"/>
            <a:ext cx="10972800" cy="1143001"/>
          </a:xfrm>
          <a:prstGeom prst="rect">
            <a:avLst/>
          </a:prstGeom>
          <a:noFill/>
          <a:ln w="12700" cap="flat">
            <a:noFill/>
            <a:miter lim="400000"/>
          </a:ln>
          <a:effectLst/>
        </p:spPr>
        <p:txBody>
          <a:bodyPr/>
          <a:lstStyle>
            <a:lvl1pPr>
              <a:defRPr sz="4400"/>
            </a:lvl1pPr>
          </a:lstStyle>
          <a:p>
            <a:pPr/>
            <a:r>
              <a:t>Title Text</a:t>
            </a:r>
          </a:p>
        </p:txBody>
      </p:sp>
      <p:sp>
        <p:nvSpPr>
          <p:cNvPr id="16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pic>
        <p:nvPicPr>
          <p:cNvPr id="175" name="Picture 5" descr="Picture 5"/>
          <p:cNvPicPr>
            <a:picLocks noChangeAspect="1"/>
          </p:cNvPicPr>
          <p:nvPr/>
        </p:nvPicPr>
        <p:blipFill>
          <a:blip r:embed="rId2">
            <a:extLst/>
          </a:blip>
          <a:stretch>
            <a:fillRect/>
          </a:stretch>
        </p:blipFill>
        <p:spPr>
          <a:xfrm>
            <a:off x="2485862" y="6338896"/>
            <a:ext cx="7220275" cy="369438"/>
          </a:xfrm>
          <a:prstGeom prst="rect">
            <a:avLst/>
          </a:prstGeom>
          <a:ln w="12700">
            <a:miter lim="400000"/>
          </a:ln>
        </p:spPr>
      </p:pic>
      <p:sp>
        <p:nvSpPr>
          <p:cNvPr id="176" name="Title Text"/>
          <p:cNvSpPr txBox="1"/>
          <p:nvPr>
            <p:ph type="title"/>
          </p:nvPr>
        </p:nvSpPr>
        <p:spPr>
          <a:xfrm>
            <a:off x="609600" y="274638"/>
            <a:ext cx="10972800" cy="1143001"/>
          </a:xfrm>
          <a:prstGeom prst="rect">
            <a:avLst/>
          </a:prstGeom>
          <a:noFill/>
          <a:ln w="12700" cap="flat">
            <a:noFill/>
            <a:miter lim="400000"/>
          </a:ln>
          <a:effectLst/>
        </p:spPr>
        <p:txBody>
          <a:bodyPr/>
          <a:lstStyle>
            <a:lvl1pPr>
              <a:defRPr sz="4400"/>
            </a:lvl1pPr>
          </a:lstStyle>
          <a:p>
            <a:pPr/>
            <a:r>
              <a:t>Title Text</a:t>
            </a:r>
          </a:p>
        </p:txBody>
      </p:sp>
      <p:sp>
        <p:nvSpPr>
          <p:cNvPr id="177" name="Body Level One…"/>
          <p:cNvSpPr txBox="1"/>
          <p:nvPr>
            <p:ph type="body" sz="half" idx="1"/>
          </p:nvPr>
        </p:nvSpPr>
        <p:spPr>
          <a:xfrm>
            <a:off x="609600" y="1600203"/>
            <a:ext cx="53848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1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 Orange Header">
    <p:spTree>
      <p:nvGrpSpPr>
        <p:cNvPr id="1" name=""/>
        <p:cNvGrpSpPr/>
        <p:nvPr/>
      </p:nvGrpSpPr>
      <p:grpSpPr>
        <a:xfrm>
          <a:off x="0" y="0"/>
          <a:ext cx="0" cy="0"/>
          <a:chOff x="0" y="0"/>
          <a:chExt cx="0" cy="0"/>
        </a:xfrm>
      </p:grpSpPr>
      <p:pic>
        <p:nvPicPr>
          <p:cNvPr id="185" name="Picture 5" descr="Picture 5"/>
          <p:cNvPicPr>
            <a:picLocks noChangeAspect="1"/>
          </p:cNvPicPr>
          <p:nvPr/>
        </p:nvPicPr>
        <p:blipFill>
          <a:blip r:embed="rId2">
            <a:extLst/>
          </a:blip>
          <a:stretch>
            <a:fillRect/>
          </a:stretch>
        </p:blipFill>
        <p:spPr>
          <a:xfrm>
            <a:off x="2485862" y="6338896"/>
            <a:ext cx="7220275" cy="369438"/>
          </a:xfrm>
          <a:prstGeom prst="rect">
            <a:avLst/>
          </a:prstGeom>
          <a:ln w="12700">
            <a:miter lim="400000"/>
          </a:ln>
        </p:spPr>
      </p:pic>
      <p:sp>
        <p:nvSpPr>
          <p:cNvPr id="186" name="Body Level One…"/>
          <p:cNvSpPr txBox="1"/>
          <p:nvPr>
            <p:ph type="body" sz="half" idx="1"/>
          </p:nvPr>
        </p:nvSpPr>
        <p:spPr>
          <a:xfrm>
            <a:off x="609600" y="1600203"/>
            <a:ext cx="53848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187" name="Title Text"/>
          <p:cNvSpPr txBox="1"/>
          <p:nvPr>
            <p:ph type="title"/>
          </p:nvPr>
        </p:nvSpPr>
        <p:spPr>
          <a:prstGeom prst="rect">
            <a:avLst/>
          </a:prstGeom>
        </p:spPr>
        <p:txBody>
          <a:bodyPr/>
          <a:lstStyle/>
          <a:p>
            <a:pPr/>
            <a:r>
              <a:t>Title Text</a:t>
            </a:r>
          </a:p>
        </p:txBody>
      </p:sp>
      <p:sp>
        <p:nvSpPr>
          <p:cNvPr id="1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pic>
        <p:nvPicPr>
          <p:cNvPr id="195" name="Picture 5" descr="Picture 5"/>
          <p:cNvPicPr>
            <a:picLocks noChangeAspect="1"/>
          </p:cNvPicPr>
          <p:nvPr/>
        </p:nvPicPr>
        <p:blipFill>
          <a:blip r:embed="rId2">
            <a:extLst/>
          </a:blip>
          <a:stretch>
            <a:fillRect/>
          </a:stretch>
        </p:blipFill>
        <p:spPr>
          <a:xfrm>
            <a:off x="2485862" y="6338896"/>
            <a:ext cx="7220275" cy="369438"/>
          </a:xfrm>
          <a:prstGeom prst="rect">
            <a:avLst/>
          </a:prstGeom>
          <a:ln w="12700">
            <a:miter lim="400000"/>
          </a:ln>
        </p:spPr>
      </p:pic>
      <p:sp>
        <p:nvSpPr>
          <p:cNvPr id="196" name="Title Text"/>
          <p:cNvSpPr txBox="1"/>
          <p:nvPr>
            <p:ph type="title"/>
          </p:nvPr>
        </p:nvSpPr>
        <p:spPr>
          <a:xfrm>
            <a:off x="609600" y="274638"/>
            <a:ext cx="10972800" cy="1143001"/>
          </a:xfrm>
          <a:prstGeom prst="rect">
            <a:avLst/>
          </a:prstGeom>
          <a:noFill/>
          <a:ln w="12700" cap="flat">
            <a:noFill/>
            <a:miter lim="400000"/>
          </a:ln>
          <a:effectLst/>
        </p:spPr>
        <p:txBody>
          <a:bodyPr/>
          <a:lstStyle>
            <a:lvl1pPr>
              <a:defRPr sz="4400"/>
            </a:lvl1pPr>
          </a:lstStyle>
          <a:p>
            <a:pPr/>
            <a:r>
              <a:t>Title Text</a:t>
            </a:r>
          </a:p>
        </p:txBody>
      </p:sp>
      <p:sp>
        <p:nvSpPr>
          <p:cNvPr id="197" name="Body Level One…"/>
          <p:cNvSpPr txBox="1"/>
          <p:nvPr>
            <p:ph type="body" sz="quarter" idx="1"/>
          </p:nvPr>
        </p:nvSpPr>
        <p:spPr>
          <a:xfrm>
            <a:off x="609600" y="1535112"/>
            <a:ext cx="5386917" cy="639763"/>
          </a:xfrm>
          <a:prstGeom prst="rect">
            <a:avLst/>
          </a:prstGeom>
        </p:spPr>
        <p:txBody>
          <a:bodyPr anchor="b"/>
          <a:lstStyle>
            <a:lvl1pPr marL="0" indent="0">
              <a:spcBef>
                <a:spcPts val="500"/>
              </a:spcBef>
              <a:buSzTx/>
              <a:buFontTx/>
              <a:buNone/>
              <a:defRPr b="1" sz="2400"/>
            </a:lvl1pPr>
            <a:lvl2pPr marL="0" indent="0">
              <a:spcBef>
                <a:spcPts val="500"/>
              </a:spcBef>
              <a:buSzTx/>
              <a:buFontTx/>
              <a:buNone/>
              <a:defRPr b="1" sz="2400"/>
            </a:lvl2pPr>
            <a:lvl3pPr marL="0" indent="0">
              <a:spcBef>
                <a:spcPts val="500"/>
              </a:spcBef>
              <a:buSzTx/>
              <a:buFontTx/>
              <a:buNone/>
              <a:defRPr b="1" sz="2400"/>
            </a:lvl3pPr>
            <a:lvl4pPr marL="0" indent="0">
              <a:spcBef>
                <a:spcPts val="500"/>
              </a:spcBef>
              <a:buSzTx/>
              <a:buFontTx/>
              <a:buNone/>
              <a:defRPr b="1" sz="2400"/>
            </a:lvl4pPr>
            <a:lvl5pPr marL="0" indent="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198" name="Text Placeholder 4"/>
          <p:cNvSpPr/>
          <p:nvPr>
            <p:ph type="body" sz="quarter" idx="13"/>
          </p:nvPr>
        </p:nvSpPr>
        <p:spPr>
          <a:xfrm>
            <a:off x="6193366" y="1535111"/>
            <a:ext cx="5389039" cy="639767"/>
          </a:xfrm>
          <a:prstGeom prst="rect">
            <a:avLst/>
          </a:prstGeom>
        </p:spPr>
        <p:txBody>
          <a:bodyPr anchor="b"/>
          <a:lstStyle/>
          <a:p>
            <a:pPr/>
          </a:p>
        </p:txBody>
      </p:sp>
      <p:sp>
        <p:nvSpPr>
          <p:cNvPr id="1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tro Slide with Speaker">
    <p:spTree>
      <p:nvGrpSpPr>
        <p:cNvPr id="1" name=""/>
        <p:cNvGrpSpPr/>
        <p:nvPr/>
      </p:nvGrpSpPr>
      <p:grpSpPr>
        <a:xfrm>
          <a:off x="0" y="0"/>
          <a:ext cx="0" cy="0"/>
          <a:chOff x="0" y="0"/>
          <a:chExt cx="0" cy="0"/>
        </a:xfrm>
      </p:grpSpPr>
      <p:pic>
        <p:nvPicPr>
          <p:cNvPr id="24" name="Picture 1" descr="Picture 1"/>
          <p:cNvPicPr>
            <a:picLocks noChangeAspect="1"/>
          </p:cNvPicPr>
          <p:nvPr/>
        </p:nvPicPr>
        <p:blipFill>
          <a:blip r:embed="rId2">
            <a:extLst/>
          </a:blip>
          <a:stretch>
            <a:fillRect/>
          </a:stretch>
        </p:blipFill>
        <p:spPr>
          <a:xfrm>
            <a:off x="881234" y="228600"/>
            <a:ext cx="10396368" cy="3135354"/>
          </a:xfrm>
          <a:prstGeom prst="rect">
            <a:avLst/>
          </a:prstGeom>
          <a:ln w="12700">
            <a:miter lim="400000"/>
          </a:ln>
        </p:spPr>
      </p:pic>
      <p:sp>
        <p:nvSpPr>
          <p:cNvPr id="25" name="Straight Connector 13"/>
          <p:cNvSpPr/>
          <p:nvPr/>
        </p:nvSpPr>
        <p:spPr>
          <a:xfrm>
            <a:off x="5791198" y="4521877"/>
            <a:ext cx="2" cy="1345529"/>
          </a:xfrm>
          <a:prstGeom prst="line">
            <a:avLst/>
          </a:prstGeom>
          <a:ln w="22225">
            <a:solidFill>
              <a:srgbClr val="FFFFFF"/>
            </a:solidFill>
          </a:ln>
        </p:spPr>
        <p:txBody>
          <a:bodyPr lIns="45718" tIns="45718" rIns="45718" bIns="45718"/>
          <a:lstStyle/>
          <a:p>
            <a:pPr/>
          </a:p>
        </p:txBody>
      </p:sp>
      <p:grpSp>
        <p:nvGrpSpPr>
          <p:cNvPr id="30" name="Group 17"/>
          <p:cNvGrpSpPr/>
          <p:nvPr/>
        </p:nvGrpSpPr>
        <p:grpSpPr>
          <a:xfrm>
            <a:off x="1061715" y="4191000"/>
            <a:ext cx="10271769" cy="1921616"/>
            <a:chOff x="-1" y="0"/>
            <a:chExt cx="10271768" cy="1921615"/>
          </a:xfrm>
        </p:grpSpPr>
        <p:sp>
          <p:nvSpPr>
            <p:cNvPr id="26" name="TextBox 3"/>
            <p:cNvSpPr txBox="1"/>
            <p:nvPr/>
          </p:nvSpPr>
          <p:spPr>
            <a:xfrm>
              <a:off x="-2" y="-1"/>
              <a:ext cx="10271770" cy="3330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a:solidFill>
                    <a:srgbClr val="565656"/>
                  </a:solidFill>
                  <a:latin typeface="+mn-lt"/>
                  <a:ea typeface="+mn-ea"/>
                  <a:cs typeface="+mn-cs"/>
                  <a:sym typeface="Calibri"/>
                </a:defRPr>
              </a:lvl1pPr>
            </a:lstStyle>
            <a:p>
              <a:pPr/>
              <a:r>
                <a:t>An Alliance of Public Health Departments:</a:t>
              </a:r>
            </a:p>
          </p:txBody>
        </p:sp>
        <p:sp>
          <p:nvSpPr>
            <p:cNvPr id="27" name="TextBox 12"/>
            <p:cNvSpPr txBox="1"/>
            <p:nvPr/>
          </p:nvSpPr>
          <p:spPr>
            <a:xfrm>
              <a:off x="1869441" y="388202"/>
              <a:ext cx="2854962" cy="12093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defRPr>
                  <a:solidFill>
                    <a:srgbClr val="565656"/>
                  </a:solidFill>
                  <a:latin typeface="+mn-lt"/>
                  <a:ea typeface="+mn-ea"/>
                  <a:cs typeface="+mn-cs"/>
                  <a:sym typeface="Calibri"/>
                </a:defRPr>
              </a:pPr>
              <a:r>
                <a:t>City of Long Beach</a:t>
              </a:r>
            </a:p>
            <a:p>
              <a:pPr>
                <a:defRPr>
                  <a:solidFill>
                    <a:srgbClr val="565656"/>
                  </a:solidFill>
                  <a:latin typeface="+mn-lt"/>
                  <a:ea typeface="+mn-ea"/>
                  <a:cs typeface="+mn-cs"/>
                  <a:sym typeface="Calibri"/>
                </a:defRPr>
              </a:pPr>
              <a:r>
                <a:t>Orange County</a:t>
              </a:r>
            </a:p>
            <a:p>
              <a:pPr>
                <a:defRPr>
                  <a:solidFill>
                    <a:srgbClr val="565656"/>
                  </a:solidFill>
                  <a:latin typeface="+mn-lt"/>
                  <a:ea typeface="+mn-ea"/>
                  <a:cs typeface="+mn-cs"/>
                  <a:sym typeface="Calibri"/>
                </a:defRPr>
              </a:pPr>
              <a:r>
                <a:t>City of Pasadena</a:t>
              </a:r>
            </a:p>
            <a:p>
              <a:pPr>
                <a:defRPr>
                  <a:solidFill>
                    <a:srgbClr val="565656"/>
                  </a:solidFill>
                  <a:latin typeface="+mn-lt"/>
                  <a:ea typeface="+mn-ea"/>
                  <a:cs typeface="+mn-cs"/>
                  <a:sym typeface="Calibri"/>
                </a:defRPr>
              </a:pPr>
              <a:r>
                <a:t>Santa Barbara County</a:t>
              </a:r>
            </a:p>
          </p:txBody>
        </p:sp>
        <p:sp>
          <p:nvSpPr>
            <p:cNvPr id="28" name="TextBox 14"/>
            <p:cNvSpPr txBox="1"/>
            <p:nvPr/>
          </p:nvSpPr>
          <p:spPr>
            <a:xfrm>
              <a:off x="5892801" y="388203"/>
              <a:ext cx="3566164" cy="12093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defRPr>
                  <a:solidFill>
                    <a:srgbClr val="565656"/>
                  </a:solidFill>
                  <a:latin typeface="+mn-lt"/>
                  <a:ea typeface="+mn-ea"/>
                  <a:cs typeface="+mn-cs"/>
                  <a:sym typeface="Calibri"/>
                </a:defRPr>
              </a:pPr>
              <a:r>
                <a:t>Los Angeles County</a:t>
              </a:r>
            </a:p>
            <a:p>
              <a:pPr>
                <a:defRPr>
                  <a:solidFill>
                    <a:srgbClr val="565656"/>
                  </a:solidFill>
                  <a:latin typeface="+mn-lt"/>
                  <a:ea typeface="+mn-ea"/>
                  <a:cs typeface="+mn-cs"/>
                  <a:sym typeface="Calibri"/>
                </a:defRPr>
              </a:pPr>
              <a:r>
                <a:t>Riverside County</a:t>
              </a:r>
            </a:p>
            <a:p>
              <a:pPr>
                <a:defRPr>
                  <a:solidFill>
                    <a:srgbClr val="565656"/>
                  </a:solidFill>
                  <a:latin typeface="+mn-lt"/>
                  <a:ea typeface="+mn-ea"/>
                  <a:cs typeface="+mn-cs"/>
                  <a:sym typeface="Calibri"/>
                </a:defRPr>
              </a:pPr>
              <a:r>
                <a:t>San Bernardino County</a:t>
              </a:r>
            </a:p>
            <a:p>
              <a:pPr>
                <a:defRPr>
                  <a:solidFill>
                    <a:srgbClr val="565656"/>
                  </a:solidFill>
                  <a:latin typeface="+mn-lt"/>
                  <a:ea typeface="+mn-ea"/>
                  <a:cs typeface="+mn-cs"/>
                  <a:sym typeface="Calibri"/>
                </a:defRPr>
              </a:pPr>
              <a:r>
                <a:t>Ventura County</a:t>
              </a:r>
            </a:p>
          </p:txBody>
        </p:sp>
        <p:sp>
          <p:nvSpPr>
            <p:cNvPr id="29" name="TextBox 15"/>
            <p:cNvSpPr txBox="1"/>
            <p:nvPr/>
          </p:nvSpPr>
          <p:spPr>
            <a:xfrm>
              <a:off x="2692400" y="1588531"/>
              <a:ext cx="5293365" cy="3330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a:solidFill>
                    <a:srgbClr val="565656"/>
                  </a:solidFill>
                  <a:latin typeface="+mn-lt"/>
                  <a:ea typeface="+mn-ea"/>
                  <a:cs typeface="+mn-cs"/>
                  <a:sym typeface="Calibri"/>
                </a:defRPr>
              </a:lvl1pPr>
            </a:lstStyle>
            <a:p>
              <a:pPr/>
              <a:r>
                <a:t>San Diego County</a:t>
              </a:r>
            </a:p>
          </p:txBody>
        </p:sp>
      </p:grpSp>
      <p:sp>
        <p:nvSpPr>
          <p:cNvPr id="31" name="TextBox 18"/>
          <p:cNvSpPr txBox="1"/>
          <p:nvPr/>
        </p:nvSpPr>
        <p:spPr>
          <a:xfrm>
            <a:off x="825352" y="6183867"/>
            <a:ext cx="10508133" cy="3330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a:solidFill>
                  <a:schemeClr val="accent6"/>
                </a:solidFill>
                <a:latin typeface="+mn-lt"/>
                <a:ea typeface="+mn-ea"/>
                <a:cs typeface="+mn-cs"/>
                <a:sym typeface="Calibri"/>
              </a:defRPr>
            </a:lvl1pPr>
          </a:lstStyle>
          <a:p>
            <a:pPr/>
            <a:r>
              <a:t>PARTNERING TO IMPROVE THE HEALTH OF 60% OF CALIFORNIA’S POPULATION</a:t>
            </a:r>
          </a:p>
        </p:txBody>
      </p:sp>
      <p:sp>
        <p:nvSpPr>
          <p:cNvPr id="32" name="Title Text"/>
          <p:cNvSpPr txBox="1"/>
          <p:nvPr>
            <p:ph type="title"/>
          </p:nvPr>
        </p:nvSpPr>
        <p:spPr>
          <a:xfrm>
            <a:off x="881234" y="3429000"/>
            <a:ext cx="10396368" cy="685800"/>
          </a:xfrm>
          <a:prstGeom prst="rect">
            <a:avLst/>
          </a:prstGeom>
          <a:noFill/>
          <a:ln w="12700" cap="flat">
            <a:noFill/>
            <a:miter lim="400000"/>
          </a:ln>
          <a:effectLst/>
        </p:spPr>
        <p:txBody>
          <a:bodyPr/>
          <a:lstStyle>
            <a:lvl1pPr>
              <a:defRPr>
                <a:solidFill>
                  <a:srgbClr val="000000"/>
                </a:solidFill>
              </a:defRPr>
            </a:lvl1pPr>
          </a:lstStyle>
          <a:p>
            <a:pPr/>
            <a:r>
              <a:t>Title Text</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 Orange Header">
    <p:spTree>
      <p:nvGrpSpPr>
        <p:cNvPr id="1" name=""/>
        <p:cNvGrpSpPr/>
        <p:nvPr/>
      </p:nvGrpSpPr>
      <p:grpSpPr>
        <a:xfrm>
          <a:off x="0" y="0"/>
          <a:ext cx="0" cy="0"/>
          <a:chOff x="0" y="0"/>
          <a:chExt cx="0" cy="0"/>
        </a:xfrm>
      </p:grpSpPr>
      <p:pic>
        <p:nvPicPr>
          <p:cNvPr id="206" name="Picture 5" descr="Picture 5"/>
          <p:cNvPicPr>
            <a:picLocks noChangeAspect="1"/>
          </p:cNvPicPr>
          <p:nvPr/>
        </p:nvPicPr>
        <p:blipFill>
          <a:blip r:embed="rId2">
            <a:extLst/>
          </a:blip>
          <a:stretch>
            <a:fillRect/>
          </a:stretch>
        </p:blipFill>
        <p:spPr>
          <a:xfrm>
            <a:off x="2485862" y="6338896"/>
            <a:ext cx="7220275" cy="369438"/>
          </a:xfrm>
          <a:prstGeom prst="rect">
            <a:avLst/>
          </a:prstGeom>
          <a:ln w="12700">
            <a:miter lim="400000"/>
          </a:ln>
        </p:spPr>
      </p:pic>
      <p:sp>
        <p:nvSpPr>
          <p:cNvPr id="207" name="Body Level One…"/>
          <p:cNvSpPr txBox="1"/>
          <p:nvPr>
            <p:ph type="body" sz="quarter" idx="1"/>
          </p:nvPr>
        </p:nvSpPr>
        <p:spPr>
          <a:xfrm>
            <a:off x="609600" y="1535112"/>
            <a:ext cx="5386917" cy="639763"/>
          </a:xfrm>
          <a:prstGeom prst="rect">
            <a:avLst/>
          </a:prstGeom>
        </p:spPr>
        <p:txBody>
          <a:bodyPr anchor="b"/>
          <a:lstStyle>
            <a:lvl1pPr marL="0" indent="0">
              <a:spcBef>
                <a:spcPts val="500"/>
              </a:spcBef>
              <a:buSzTx/>
              <a:buFontTx/>
              <a:buNone/>
              <a:defRPr b="1" sz="2400"/>
            </a:lvl1pPr>
            <a:lvl2pPr marL="0" indent="0">
              <a:spcBef>
                <a:spcPts val="500"/>
              </a:spcBef>
              <a:buSzTx/>
              <a:buFontTx/>
              <a:buNone/>
              <a:defRPr b="1" sz="2400"/>
            </a:lvl2pPr>
            <a:lvl3pPr marL="0" indent="0">
              <a:spcBef>
                <a:spcPts val="500"/>
              </a:spcBef>
              <a:buSzTx/>
              <a:buFontTx/>
              <a:buNone/>
              <a:defRPr b="1" sz="2400"/>
            </a:lvl3pPr>
            <a:lvl4pPr marL="0" indent="0">
              <a:spcBef>
                <a:spcPts val="500"/>
              </a:spcBef>
              <a:buSzTx/>
              <a:buFontTx/>
              <a:buNone/>
              <a:defRPr b="1" sz="2400"/>
            </a:lvl4pPr>
            <a:lvl5pPr marL="0" indent="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208" name="Text Placeholder 4"/>
          <p:cNvSpPr/>
          <p:nvPr>
            <p:ph type="body" sz="quarter" idx="13"/>
          </p:nvPr>
        </p:nvSpPr>
        <p:spPr>
          <a:xfrm>
            <a:off x="6193366" y="1535111"/>
            <a:ext cx="5389039" cy="639767"/>
          </a:xfrm>
          <a:prstGeom prst="rect">
            <a:avLst/>
          </a:prstGeom>
        </p:spPr>
        <p:txBody>
          <a:bodyPr anchor="b"/>
          <a:lstStyle/>
          <a:p>
            <a:pPr/>
          </a:p>
        </p:txBody>
      </p:sp>
      <p:sp>
        <p:nvSpPr>
          <p:cNvPr id="209" name="Title Text"/>
          <p:cNvSpPr txBox="1"/>
          <p:nvPr>
            <p:ph type="title"/>
          </p:nvPr>
        </p:nvSpPr>
        <p:spPr>
          <a:prstGeom prst="rect">
            <a:avLst/>
          </a:prstGeom>
        </p:spPr>
        <p:txBody>
          <a:bodyPr/>
          <a:lstStyle/>
          <a:p>
            <a:pPr/>
            <a:r>
              <a:t>Title Text</a:t>
            </a:r>
          </a:p>
        </p:txBody>
      </p:sp>
      <p:sp>
        <p:nvSpPr>
          <p:cNvPr id="2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pic>
        <p:nvPicPr>
          <p:cNvPr id="217" name="Picture 5" descr="Picture 5"/>
          <p:cNvPicPr>
            <a:picLocks noChangeAspect="1"/>
          </p:cNvPicPr>
          <p:nvPr/>
        </p:nvPicPr>
        <p:blipFill>
          <a:blip r:embed="rId2">
            <a:extLst/>
          </a:blip>
          <a:stretch>
            <a:fillRect/>
          </a:stretch>
        </p:blipFill>
        <p:spPr>
          <a:xfrm>
            <a:off x="2485862" y="6338896"/>
            <a:ext cx="7220275" cy="369438"/>
          </a:xfrm>
          <a:prstGeom prst="rect">
            <a:avLst/>
          </a:prstGeom>
          <a:ln w="12700">
            <a:miter lim="400000"/>
          </a:ln>
        </p:spPr>
      </p:pic>
      <p:sp>
        <p:nvSpPr>
          <p:cNvPr id="218" name="Title Text"/>
          <p:cNvSpPr txBox="1"/>
          <p:nvPr>
            <p:ph type="title"/>
          </p:nvPr>
        </p:nvSpPr>
        <p:spPr>
          <a:xfrm>
            <a:off x="2389714" y="4800600"/>
            <a:ext cx="7315204" cy="566738"/>
          </a:xfrm>
          <a:prstGeom prst="rect">
            <a:avLst/>
          </a:prstGeom>
          <a:noFill/>
          <a:ln w="12700" cap="flat">
            <a:noFill/>
            <a:miter lim="400000"/>
          </a:ln>
          <a:effectLst/>
        </p:spPr>
        <p:txBody>
          <a:bodyPr anchor="b"/>
          <a:lstStyle>
            <a:lvl1pPr algn="l">
              <a:defRPr b="1" sz="2000"/>
            </a:lvl1pPr>
          </a:lstStyle>
          <a:p>
            <a:pPr/>
            <a:r>
              <a:t>Title Text</a:t>
            </a:r>
          </a:p>
        </p:txBody>
      </p:sp>
      <p:sp>
        <p:nvSpPr>
          <p:cNvPr id="219" name="Picture Placeholder 2"/>
          <p:cNvSpPr/>
          <p:nvPr>
            <p:ph type="pic" sz="half" idx="13"/>
          </p:nvPr>
        </p:nvSpPr>
        <p:spPr>
          <a:xfrm>
            <a:off x="2389714" y="612775"/>
            <a:ext cx="7315204" cy="4114800"/>
          </a:xfrm>
          <a:prstGeom prst="rect">
            <a:avLst/>
          </a:prstGeom>
        </p:spPr>
        <p:txBody>
          <a:bodyPr lIns="91439" tIns="45719" rIns="91439" bIns="45719">
            <a:noAutofit/>
          </a:bodyPr>
          <a:lstStyle/>
          <a:p>
            <a:pPr/>
          </a:p>
        </p:txBody>
      </p:sp>
      <p:sp>
        <p:nvSpPr>
          <p:cNvPr id="220" name="Body Level One…"/>
          <p:cNvSpPr txBox="1"/>
          <p:nvPr>
            <p:ph type="body" sz="quarter" idx="1"/>
          </p:nvPr>
        </p:nvSpPr>
        <p:spPr>
          <a:xfrm>
            <a:off x="2389714" y="5367337"/>
            <a:ext cx="7315204" cy="804866"/>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2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pic>
        <p:nvPicPr>
          <p:cNvPr id="228" name="Picture 5" descr="Picture 5"/>
          <p:cNvPicPr>
            <a:picLocks noChangeAspect="1"/>
          </p:cNvPicPr>
          <p:nvPr/>
        </p:nvPicPr>
        <p:blipFill>
          <a:blip r:embed="rId2">
            <a:extLst/>
          </a:blip>
          <a:stretch>
            <a:fillRect/>
          </a:stretch>
        </p:blipFill>
        <p:spPr>
          <a:xfrm>
            <a:off x="2485862" y="6338896"/>
            <a:ext cx="7220275" cy="369438"/>
          </a:xfrm>
          <a:prstGeom prst="rect">
            <a:avLst/>
          </a:prstGeom>
          <a:ln w="12700">
            <a:miter lim="400000"/>
          </a:ln>
        </p:spPr>
      </p:pic>
      <p:sp>
        <p:nvSpPr>
          <p:cNvPr id="229" name="Title Text"/>
          <p:cNvSpPr txBox="1"/>
          <p:nvPr>
            <p:ph type="title"/>
          </p:nvPr>
        </p:nvSpPr>
        <p:spPr>
          <a:xfrm>
            <a:off x="609600" y="274638"/>
            <a:ext cx="10972800" cy="1143001"/>
          </a:xfrm>
          <a:prstGeom prst="rect">
            <a:avLst/>
          </a:prstGeom>
          <a:noFill/>
          <a:ln w="12700" cap="flat">
            <a:noFill/>
            <a:miter lim="400000"/>
          </a:ln>
          <a:effectLst/>
        </p:spPr>
        <p:txBody>
          <a:bodyPr/>
          <a:lstStyle>
            <a:lvl1pPr>
              <a:defRPr sz="4400"/>
            </a:lvl1pPr>
          </a:lstStyle>
          <a:p>
            <a:pPr/>
            <a:r>
              <a:t>Title Text</a:t>
            </a:r>
          </a:p>
        </p:txBody>
      </p:sp>
      <p:sp>
        <p:nvSpPr>
          <p:cNvPr id="2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 Orange Header">
    <p:spTree>
      <p:nvGrpSpPr>
        <p:cNvPr id="1" name=""/>
        <p:cNvGrpSpPr/>
        <p:nvPr/>
      </p:nvGrpSpPr>
      <p:grpSpPr>
        <a:xfrm>
          <a:off x="0" y="0"/>
          <a:ext cx="0" cy="0"/>
          <a:chOff x="0" y="0"/>
          <a:chExt cx="0" cy="0"/>
        </a:xfrm>
      </p:grpSpPr>
      <p:pic>
        <p:nvPicPr>
          <p:cNvPr id="237" name="Picture 5" descr="Picture 5"/>
          <p:cNvPicPr>
            <a:picLocks noChangeAspect="1"/>
          </p:cNvPicPr>
          <p:nvPr/>
        </p:nvPicPr>
        <p:blipFill>
          <a:blip r:embed="rId2">
            <a:extLst/>
          </a:blip>
          <a:stretch>
            <a:fillRect/>
          </a:stretch>
        </p:blipFill>
        <p:spPr>
          <a:xfrm>
            <a:off x="2485862" y="6338896"/>
            <a:ext cx="7220275" cy="369438"/>
          </a:xfrm>
          <a:prstGeom prst="rect">
            <a:avLst/>
          </a:prstGeom>
          <a:ln w="12700">
            <a:miter lim="400000"/>
          </a:ln>
        </p:spPr>
      </p:pic>
      <p:sp>
        <p:nvSpPr>
          <p:cNvPr id="238" name="Title Text"/>
          <p:cNvSpPr txBox="1"/>
          <p:nvPr>
            <p:ph type="title"/>
          </p:nvPr>
        </p:nvSpPr>
        <p:spPr>
          <a:prstGeom prst="rect">
            <a:avLst/>
          </a:prstGeom>
        </p:spPr>
        <p:txBody>
          <a:bodyPr/>
          <a:lstStyle/>
          <a:p>
            <a:pPr/>
            <a:r>
              <a:t>Title Text</a:t>
            </a:r>
          </a:p>
        </p:txBody>
      </p:sp>
      <p:sp>
        <p:nvSpPr>
          <p:cNvPr id="239" name="Slide Number"/>
          <p:cNvSpPr txBox="1"/>
          <p:nvPr>
            <p:ph type="sldNum" sz="quarter" idx="2"/>
          </p:nvPr>
        </p:nvSpPr>
        <p:spPr>
          <a:xfrm>
            <a:off x="11577784" y="6459215"/>
            <a:ext cx="258621" cy="248302"/>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pic>
        <p:nvPicPr>
          <p:cNvPr id="246" name="Picture 5" descr="Picture 5"/>
          <p:cNvPicPr>
            <a:picLocks noChangeAspect="1"/>
          </p:cNvPicPr>
          <p:nvPr/>
        </p:nvPicPr>
        <p:blipFill>
          <a:blip r:embed="rId2">
            <a:extLst/>
          </a:blip>
          <a:stretch>
            <a:fillRect/>
          </a:stretch>
        </p:blipFill>
        <p:spPr>
          <a:xfrm>
            <a:off x="2485862" y="6338896"/>
            <a:ext cx="7220275" cy="369438"/>
          </a:xfrm>
          <a:prstGeom prst="rect">
            <a:avLst/>
          </a:prstGeom>
          <a:ln w="12700">
            <a:miter lim="400000"/>
          </a:ln>
        </p:spPr>
      </p:pic>
      <p:sp>
        <p:nvSpPr>
          <p:cNvPr id="2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p &amp; Alliances">
    <p:spTree>
      <p:nvGrpSpPr>
        <p:cNvPr id="1" name=""/>
        <p:cNvGrpSpPr/>
        <p:nvPr/>
      </p:nvGrpSpPr>
      <p:grpSpPr>
        <a:xfrm>
          <a:off x="0" y="0"/>
          <a:ext cx="0" cy="0"/>
          <a:chOff x="0" y="0"/>
          <a:chExt cx="0" cy="0"/>
        </a:xfrm>
      </p:grpSpPr>
      <p:pic>
        <p:nvPicPr>
          <p:cNvPr id="254" name="Picture 5" descr="Picture 5"/>
          <p:cNvPicPr>
            <a:picLocks noChangeAspect="1"/>
          </p:cNvPicPr>
          <p:nvPr/>
        </p:nvPicPr>
        <p:blipFill>
          <a:blip r:embed="rId2">
            <a:extLst/>
          </a:blip>
          <a:stretch>
            <a:fillRect/>
          </a:stretch>
        </p:blipFill>
        <p:spPr>
          <a:xfrm>
            <a:off x="2485862" y="6338896"/>
            <a:ext cx="7220275" cy="369438"/>
          </a:xfrm>
          <a:prstGeom prst="rect">
            <a:avLst/>
          </a:prstGeom>
          <a:ln w="12700">
            <a:miter lim="400000"/>
          </a:ln>
        </p:spPr>
      </p:pic>
      <p:pic>
        <p:nvPicPr>
          <p:cNvPr id="255" name="Picture 3" descr="Picture 3"/>
          <p:cNvPicPr>
            <a:picLocks noChangeAspect="1"/>
          </p:cNvPicPr>
          <p:nvPr/>
        </p:nvPicPr>
        <p:blipFill>
          <a:blip r:embed="rId3">
            <a:extLst/>
          </a:blip>
          <a:stretch>
            <a:fillRect/>
          </a:stretch>
        </p:blipFill>
        <p:spPr>
          <a:xfrm>
            <a:off x="2235200" y="766915"/>
            <a:ext cx="6102557" cy="5102944"/>
          </a:xfrm>
          <a:prstGeom prst="rect">
            <a:avLst/>
          </a:prstGeom>
          <a:ln w="28575">
            <a:solidFill>
              <a:srgbClr val="2EB07E"/>
            </a:solidFill>
            <a:miter/>
          </a:ln>
          <a:effectLst>
            <a:outerShdw sx="100000" sy="100000" kx="0" ky="0" algn="b" rotWithShape="0" blurRad="0" dist="35921" dir="2700000">
              <a:srgbClr val="ACACAC"/>
            </a:outerShdw>
          </a:effectLst>
        </p:spPr>
      </p:pic>
      <p:grpSp>
        <p:nvGrpSpPr>
          <p:cNvPr id="258" name="Rectangular Callout 2"/>
          <p:cNvGrpSpPr/>
          <p:nvPr/>
        </p:nvGrpSpPr>
        <p:grpSpPr>
          <a:xfrm>
            <a:off x="5892795" y="457196"/>
            <a:ext cx="3962410" cy="3998155"/>
            <a:chOff x="0" y="0"/>
            <a:chExt cx="3962408" cy="3998154"/>
          </a:xfrm>
        </p:grpSpPr>
        <p:sp>
          <p:nvSpPr>
            <p:cNvPr id="256" name="Shape"/>
            <p:cNvSpPr/>
            <p:nvPr/>
          </p:nvSpPr>
          <p:spPr>
            <a:xfrm>
              <a:off x="-1" y="-1"/>
              <a:ext cx="3962409" cy="39981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8525"/>
                  </a:lnTo>
                  <a:lnTo>
                    <a:pt x="9000" y="18525"/>
                  </a:lnTo>
                  <a:lnTo>
                    <a:pt x="3311" y="21600"/>
                  </a:lnTo>
                  <a:lnTo>
                    <a:pt x="3600" y="18525"/>
                  </a:lnTo>
                  <a:lnTo>
                    <a:pt x="0" y="18525"/>
                  </a:lnTo>
                  <a:lnTo>
                    <a:pt x="0" y="10806"/>
                  </a:lnTo>
                  <a:close/>
                </a:path>
              </a:pathLst>
            </a:custGeom>
            <a:solidFill>
              <a:srgbClr val="E9A722"/>
            </a:solidFill>
            <a:ln w="25400" cap="flat">
              <a:solidFill>
                <a:srgbClr val="EAA722"/>
              </a:solidFill>
              <a:prstDash val="solid"/>
              <a:round/>
            </a:ln>
            <a:effectLst/>
          </p:spPr>
          <p:txBody>
            <a:bodyPr wrap="square" lIns="45718" tIns="45718" rIns="45718" bIns="45718" numCol="1" anchor="t">
              <a:noAutofit/>
            </a:bodyPr>
            <a:lstStyle/>
            <a:p>
              <a:pPr>
                <a:defRPr>
                  <a:solidFill>
                    <a:srgbClr val="FFFFFF"/>
                  </a:solidFill>
                  <a:latin typeface="+mn-lt"/>
                  <a:ea typeface="+mn-ea"/>
                  <a:cs typeface="+mn-cs"/>
                  <a:sym typeface="Calibri"/>
                </a:defRPr>
              </a:pPr>
            </a:p>
          </p:txBody>
        </p:sp>
        <p:sp>
          <p:nvSpPr>
            <p:cNvPr id="257" name="9 Local Health Departments:…"/>
            <p:cNvSpPr txBox="1"/>
            <p:nvPr/>
          </p:nvSpPr>
          <p:spPr>
            <a:xfrm>
              <a:off x="45720" y="1"/>
              <a:ext cx="3870968" cy="29619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defRPr>
                  <a:solidFill>
                    <a:srgbClr val="FFFFFF"/>
                  </a:solidFill>
                  <a:latin typeface="+mn-lt"/>
                  <a:ea typeface="+mn-ea"/>
                  <a:cs typeface="+mn-cs"/>
                  <a:sym typeface="Calibri"/>
                </a:defRPr>
              </a:pPr>
              <a:r>
                <a:t>9 Local Health Departments:</a:t>
              </a:r>
            </a:p>
            <a:p>
              <a:pPr>
                <a:buSzPct val="100000"/>
                <a:buFont typeface="Arial"/>
                <a:buChar char="•"/>
                <a:defRPr>
                  <a:solidFill>
                    <a:srgbClr val="FFFFFF"/>
                  </a:solidFill>
                  <a:latin typeface="+mn-lt"/>
                  <a:ea typeface="+mn-ea"/>
                  <a:cs typeface="+mn-cs"/>
                  <a:sym typeface="Calibri"/>
                </a:defRPr>
              </a:pPr>
              <a:r>
                <a:t>Orange</a:t>
              </a:r>
            </a:p>
            <a:p>
              <a:pPr>
                <a:buSzPct val="100000"/>
                <a:buFont typeface="Arial"/>
                <a:buChar char="•"/>
                <a:defRPr>
                  <a:solidFill>
                    <a:srgbClr val="FFFFFF"/>
                  </a:solidFill>
                  <a:latin typeface="+mn-lt"/>
                  <a:ea typeface="+mn-ea"/>
                  <a:cs typeface="+mn-cs"/>
                  <a:sym typeface="Calibri"/>
                </a:defRPr>
              </a:pPr>
              <a:r>
                <a:t>Long Beach (City)</a:t>
              </a:r>
            </a:p>
            <a:p>
              <a:pPr>
                <a:buSzPct val="100000"/>
                <a:buFont typeface="Arial"/>
                <a:buChar char="•"/>
                <a:defRPr>
                  <a:solidFill>
                    <a:srgbClr val="FFFFFF"/>
                  </a:solidFill>
                  <a:latin typeface="+mn-lt"/>
                  <a:ea typeface="+mn-ea"/>
                  <a:cs typeface="+mn-cs"/>
                  <a:sym typeface="Calibri"/>
                </a:defRPr>
              </a:pPr>
              <a:r>
                <a:t>Los Angeles</a:t>
              </a:r>
            </a:p>
            <a:p>
              <a:pPr>
                <a:buSzPct val="100000"/>
                <a:buFont typeface="Arial"/>
                <a:buChar char="•"/>
                <a:defRPr>
                  <a:solidFill>
                    <a:srgbClr val="FFFFFF"/>
                  </a:solidFill>
                  <a:latin typeface="+mn-lt"/>
                  <a:ea typeface="+mn-ea"/>
                  <a:cs typeface="+mn-cs"/>
                  <a:sym typeface="Calibri"/>
                </a:defRPr>
              </a:pPr>
              <a:r>
                <a:t>Pasadena (City)</a:t>
              </a:r>
            </a:p>
            <a:p>
              <a:pPr>
                <a:buSzPct val="100000"/>
                <a:buFont typeface="Arial"/>
                <a:buChar char="•"/>
                <a:defRPr>
                  <a:solidFill>
                    <a:srgbClr val="FFFFFF"/>
                  </a:solidFill>
                  <a:latin typeface="+mn-lt"/>
                  <a:ea typeface="+mn-ea"/>
                  <a:cs typeface="+mn-cs"/>
                  <a:sym typeface="Calibri"/>
                </a:defRPr>
              </a:pPr>
              <a:r>
                <a:t>Riverside</a:t>
              </a:r>
            </a:p>
            <a:p>
              <a:pPr>
                <a:buSzPct val="100000"/>
                <a:buFont typeface="Arial"/>
                <a:buChar char="•"/>
                <a:defRPr>
                  <a:solidFill>
                    <a:srgbClr val="FFFFFF"/>
                  </a:solidFill>
                  <a:latin typeface="+mn-lt"/>
                  <a:ea typeface="+mn-ea"/>
                  <a:cs typeface="+mn-cs"/>
                  <a:sym typeface="Calibri"/>
                </a:defRPr>
              </a:pPr>
              <a:r>
                <a:t>Santa Barbara</a:t>
              </a:r>
            </a:p>
            <a:p>
              <a:pPr>
                <a:buSzPct val="100000"/>
                <a:buFont typeface="Arial"/>
                <a:buChar char="•"/>
                <a:defRPr>
                  <a:solidFill>
                    <a:srgbClr val="FFFFFF"/>
                  </a:solidFill>
                  <a:latin typeface="+mn-lt"/>
                  <a:ea typeface="+mn-ea"/>
                  <a:cs typeface="+mn-cs"/>
                  <a:sym typeface="Calibri"/>
                </a:defRPr>
              </a:pPr>
              <a:r>
                <a:t>San Bernardino</a:t>
              </a:r>
            </a:p>
            <a:p>
              <a:pPr>
                <a:buSzPct val="100000"/>
                <a:buFont typeface="Arial"/>
                <a:buChar char="•"/>
                <a:defRPr>
                  <a:solidFill>
                    <a:srgbClr val="FFFFFF"/>
                  </a:solidFill>
                  <a:latin typeface="+mn-lt"/>
                  <a:ea typeface="+mn-ea"/>
                  <a:cs typeface="+mn-cs"/>
                  <a:sym typeface="Calibri"/>
                </a:defRPr>
              </a:pPr>
              <a:r>
                <a:t>San Diego</a:t>
              </a:r>
            </a:p>
            <a:p>
              <a:pPr>
                <a:buSzPct val="100000"/>
                <a:buFont typeface="Arial"/>
                <a:buChar char="•"/>
                <a:defRPr>
                  <a:solidFill>
                    <a:srgbClr val="FFFFFF"/>
                  </a:solidFill>
                  <a:latin typeface="+mn-lt"/>
                  <a:ea typeface="+mn-ea"/>
                  <a:cs typeface="+mn-cs"/>
                  <a:sym typeface="Calibri"/>
                </a:defRPr>
              </a:pPr>
              <a:r>
                <a:t>Ventura</a:t>
              </a:r>
            </a:p>
          </p:txBody>
        </p:sp>
      </p:grpSp>
      <p:grpSp>
        <p:nvGrpSpPr>
          <p:cNvPr id="261" name="Rectangular Callout 3"/>
          <p:cNvGrpSpPr/>
          <p:nvPr/>
        </p:nvGrpSpPr>
        <p:grpSpPr>
          <a:xfrm>
            <a:off x="8635996" y="2677126"/>
            <a:ext cx="2438408" cy="2199680"/>
            <a:chOff x="0" y="0"/>
            <a:chExt cx="2438406" cy="2199679"/>
          </a:xfrm>
        </p:grpSpPr>
        <p:sp>
          <p:nvSpPr>
            <p:cNvPr id="259" name="Shape"/>
            <p:cNvSpPr/>
            <p:nvPr/>
          </p:nvSpPr>
          <p:spPr>
            <a:xfrm>
              <a:off x="-1" y="-1"/>
              <a:ext cx="2438408" cy="21996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390"/>
                  </a:moveTo>
                  <a:lnTo>
                    <a:pt x="3600" y="4390"/>
                  </a:lnTo>
                  <a:lnTo>
                    <a:pt x="1887" y="0"/>
                  </a:lnTo>
                  <a:lnTo>
                    <a:pt x="9000" y="4390"/>
                  </a:lnTo>
                  <a:lnTo>
                    <a:pt x="21600" y="4390"/>
                  </a:lnTo>
                  <a:lnTo>
                    <a:pt x="21600" y="21600"/>
                  </a:lnTo>
                  <a:lnTo>
                    <a:pt x="0" y="21600"/>
                  </a:lnTo>
                  <a:lnTo>
                    <a:pt x="0" y="7258"/>
                  </a:lnTo>
                  <a:close/>
                </a:path>
              </a:pathLst>
            </a:custGeom>
            <a:solidFill>
              <a:srgbClr val="F68229"/>
            </a:solidFill>
            <a:ln w="25400" cap="flat">
              <a:solidFill>
                <a:schemeClr val="accent3"/>
              </a:solidFill>
              <a:prstDash val="solid"/>
              <a:round/>
            </a:ln>
            <a:effectLst/>
          </p:spPr>
          <p:txBody>
            <a:bodyPr wrap="square" lIns="45718" tIns="45718" rIns="45718" bIns="45718" numCol="1" anchor="ctr">
              <a:noAutofit/>
            </a:bodyPr>
            <a:lstStyle/>
            <a:p>
              <a:pPr algn="ctr">
                <a:defRPr sz="7200">
                  <a:solidFill>
                    <a:srgbClr val="FFFFFF"/>
                  </a:solidFill>
                  <a:latin typeface="+mn-lt"/>
                  <a:ea typeface="+mn-ea"/>
                  <a:cs typeface="+mn-cs"/>
                  <a:sym typeface="Calibri"/>
                </a:defRPr>
              </a:pPr>
            </a:p>
          </p:txBody>
        </p:sp>
        <p:sp>
          <p:nvSpPr>
            <p:cNvPr id="260" name="Represents…"/>
            <p:cNvSpPr txBox="1"/>
            <p:nvPr/>
          </p:nvSpPr>
          <p:spPr>
            <a:xfrm>
              <a:off x="45718" y="585327"/>
              <a:ext cx="2346969" cy="14760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a:solidFill>
                    <a:srgbClr val="FFFFFF"/>
                  </a:solidFill>
                  <a:latin typeface="+mn-lt"/>
                  <a:ea typeface="+mn-ea"/>
                  <a:cs typeface="+mn-cs"/>
                  <a:sym typeface="Calibri"/>
                </a:defRPr>
              </a:pPr>
              <a:r>
                <a:t>Represents</a:t>
              </a:r>
            </a:p>
            <a:p>
              <a:pPr algn="ctr">
                <a:defRPr sz="5400">
                  <a:solidFill>
                    <a:srgbClr val="FFFFFF"/>
                  </a:solidFill>
                  <a:latin typeface="+mn-lt"/>
                  <a:ea typeface="+mn-ea"/>
                  <a:cs typeface="+mn-cs"/>
                  <a:sym typeface="Calibri"/>
                </a:defRPr>
              </a:pPr>
              <a:r>
                <a:t>57%  </a:t>
              </a:r>
              <a:r>
                <a:rPr sz="1800"/>
                <a:t>of CA Population</a:t>
              </a:r>
            </a:p>
          </p:txBody>
        </p:sp>
      </p:grpSp>
      <p:sp>
        <p:nvSpPr>
          <p:cNvPr id="2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ission Statement">
    <p:spTree>
      <p:nvGrpSpPr>
        <p:cNvPr id="1" name=""/>
        <p:cNvGrpSpPr/>
        <p:nvPr/>
      </p:nvGrpSpPr>
      <p:grpSpPr>
        <a:xfrm>
          <a:off x="0" y="0"/>
          <a:ext cx="0" cy="0"/>
          <a:chOff x="0" y="0"/>
          <a:chExt cx="0" cy="0"/>
        </a:xfrm>
      </p:grpSpPr>
      <p:pic>
        <p:nvPicPr>
          <p:cNvPr id="269" name="Picture 5" descr="Picture 5"/>
          <p:cNvPicPr>
            <a:picLocks noChangeAspect="1"/>
          </p:cNvPicPr>
          <p:nvPr/>
        </p:nvPicPr>
        <p:blipFill>
          <a:blip r:embed="rId2">
            <a:extLst/>
          </a:blip>
          <a:stretch>
            <a:fillRect/>
          </a:stretch>
        </p:blipFill>
        <p:spPr>
          <a:xfrm>
            <a:off x="2485862" y="6338896"/>
            <a:ext cx="7220275" cy="369438"/>
          </a:xfrm>
          <a:prstGeom prst="rect">
            <a:avLst/>
          </a:prstGeom>
          <a:ln w="12700">
            <a:miter lim="400000"/>
          </a:ln>
        </p:spPr>
      </p:pic>
      <p:grpSp>
        <p:nvGrpSpPr>
          <p:cNvPr id="272" name="Group 5"/>
          <p:cNvGrpSpPr/>
          <p:nvPr/>
        </p:nvGrpSpPr>
        <p:grpSpPr>
          <a:xfrm>
            <a:off x="406400" y="304800"/>
            <a:ext cx="11480800" cy="914400"/>
            <a:chOff x="0" y="0"/>
            <a:chExt cx="11480800" cy="914400"/>
          </a:xfrm>
        </p:grpSpPr>
        <p:sp>
          <p:nvSpPr>
            <p:cNvPr id="270" name="Rounded Rectangle 6"/>
            <p:cNvSpPr/>
            <p:nvPr/>
          </p:nvSpPr>
          <p:spPr>
            <a:xfrm>
              <a:off x="0" y="0"/>
              <a:ext cx="11480800" cy="914400"/>
            </a:xfrm>
            <a:prstGeom prst="roundRect">
              <a:avLst>
                <a:gd name="adj" fmla="val 16667"/>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p>
          </p:txBody>
        </p:sp>
        <p:sp>
          <p:nvSpPr>
            <p:cNvPr id="271" name="TextBox 7"/>
            <p:cNvSpPr txBox="1"/>
            <p:nvPr/>
          </p:nvSpPr>
          <p:spPr>
            <a:xfrm>
              <a:off x="587246" y="180198"/>
              <a:ext cx="10791957" cy="561337"/>
            </a:xfrm>
            <a:prstGeom prst="rect">
              <a:avLst/>
            </a:prstGeom>
            <a:solidFill>
              <a:schemeClr val="accent2"/>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sz="3000">
                  <a:solidFill>
                    <a:srgbClr val="FFFFFF"/>
                  </a:solidFill>
                  <a:latin typeface="Century Gothic"/>
                  <a:ea typeface="Century Gothic"/>
                  <a:cs typeface="Century Gothic"/>
                  <a:sym typeface="Century Gothic"/>
                </a:defRPr>
              </a:lvl1pPr>
            </a:lstStyle>
            <a:p>
              <a:pPr/>
              <a:r>
                <a:t>Public Health Alliance Mission Statement</a:t>
              </a:r>
            </a:p>
          </p:txBody>
        </p:sp>
      </p:grpSp>
      <p:grpSp>
        <p:nvGrpSpPr>
          <p:cNvPr id="275" name="Rounded Rectangle 8"/>
          <p:cNvGrpSpPr/>
          <p:nvPr/>
        </p:nvGrpSpPr>
        <p:grpSpPr>
          <a:xfrm>
            <a:off x="406400" y="1600200"/>
            <a:ext cx="11480800" cy="3581400"/>
            <a:chOff x="0" y="0"/>
            <a:chExt cx="11480800" cy="3581400"/>
          </a:xfrm>
        </p:grpSpPr>
        <p:sp>
          <p:nvSpPr>
            <p:cNvPr id="273" name="Rounded Rectangle"/>
            <p:cNvSpPr/>
            <p:nvPr/>
          </p:nvSpPr>
          <p:spPr>
            <a:xfrm>
              <a:off x="0" y="0"/>
              <a:ext cx="11480800" cy="3581400"/>
            </a:xfrm>
            <a:prstGeom prst="roundRect">
              <a:avLst>
                <a:gd name="adj" fmla="val 16667"/>
              </a:avLst>
            </a:prstGeom>
            <a:solidFill>
              <a:schemeClr val="accent4"/>
            </a:solidFill>
            <a:ln w="25400" cap="flat">
              <a:solidFill>
                <a:srgbClr val="27487D"/>
              </a:solidFill>
              <a:prstDash val="solid"/>
              <a:round/>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p>
          </p:txBody>
        </p:sp>
        <p:sp>
          <p:nvSpPr>
            <p:cNvPr id="274" name="“Forging a multi-sector alliance to create Southern California communities where all residents can be healthy and active.”"/>
            <p:cNvSpPr txBox="1"/>
            <p:nvPr/>
          </p:nvSpPr>
          <p:spPr>
            <a:xfrm>
              <a:off x="220549" y="777941"/>
              <a:ext cx="11039704" cy="20255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sz="4400">
                  <a:solidFill>
                    <a:srgbClr val="FFFFFF"/>
                  </a:solidFill>
                  <a:latin typeface="+mn-lt"/>
                  <a:ea typeface="+mn-ea"/>
                  <a:cs typeface="+mn-cs"/>
                  <a:sym typeface="Calibri"/>
                </a:defRPr>
              </a:lvl1pPr>
            </a:lstStyle>
            <a:p>
              <a:pPr/>
              <a:r>
                <a:t>“Forging a multi-sector alliance to create Southern California communities where all residents can be healthy and active.”</a:t>
              </a:r>
            </a:p>
          </p:txBody>
        </p:sp>
      </p:grpSp>
      <p:sp>
        <p:nvSpPr>
          <p:cNvPr id="2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iority Initiatives">
    <p:spTree>
      <p:nvGrpSpPr>
        <p:cNvPr id="1" name=""/>
        <p:cNvGrpSpPr/>
        <p:nvPr/>
      </p:nvGrpSpPr>
      <p:grpSpPr>
        <a:xfrm>
          <a:off x="0" y="0"/>
          <a:ext cx="0" cy="0"/>
          <a:chOff x="0" y="0"/>
          <a:chExt cx="0" cy="0"/>
        </a:xfrm>
      </p:grpSpPr>
      <p:pic>
        <p:nvPicPr>
          <p:cNvPr id="283" name="Picture 5" descr="Picture 5"/>
          <p:cNvPicPr>
            <a:picLocks noChangeAspect="1"/>
          </p:cNvPicPr>
          <p:nvPr/>
        </p:nvPicPr>
        <p:blipFill>
          <a:blip r:embed="rId2">
            <a:extLst/>
          </a:blip>
          <a:stretch>
            <a:fillRect/>
          </a:stretch>
        </p:blipFill>
        <p:spPr>
          <a:xfrm>
            <a:off x="2485862" y="6338896"/>
            <a:ext cx="7220275" cy="369438"/>
          </a:xfrm>
          <a:prstGeom prst="rect">
            <a:avLst/>
          </a:prstGeom>
          <a:ln w="12700">
            <a:miter lim="400000"/>
          </a:ln>
        </p:spPr>
      </p:pic>
      <p:grpSp>
        <p:nvGrpSpPr>
          <p:cNvPr id="286" name="Group 1"/>
          <p:cNvGrpSpPr/>
          <p:nvPr/>
        </p:nvGrpSpPr>
        <p:grpSpPr>
          <a:xfrm>
            <a:off x="406400" y="304800"/>
            <a:ext cx="11480800" cy="914400"/>
            <a:chOff x="0" y="0"/>
            <a:chExt cx="11480800" cy="914400"/>
          </a:xfrm>
        </p:grpSpPr>
        <p:sp>
          <p:nvSpPr>
            <p:cNvPr id="284" name="Rounded Rectangle 2"/>
            <p:cNvSpPr/>
            <p:nvPr/>
          </p:nvSpPr>
          <p:spPr>
            <a:xfrm>
              <a:off x="0" y="0"/>
              <a:ext cx="11480800" cy="914400"/>
            </a:xfrm>
            <a:prstGeom prst="roundRect">
              <a:avLst>
                <a:gd name="adj" fmla="val 16667"/>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p>
          </p:txBody>
        </p:sp>
        <p:sp>
          <p:nvSpPr>
            <p:cNvPr id="285" name="TextBox 3"/>
            <p:cNvSpPr txBox="1"/>
            <p:nvPr/>
          </p:nvSpPr>
          <p:spPr>
            <a:xfrm>
              <a:off x="459230" y="76197"/>
              <a:ext cx="10791958" cy="713737"/>
            </a:xfrm>
            <a:prstGeom prst="rect">
              <a:avLst/>
            </a:prstGeom>
            <a:solidFill>
              <a:schemeClr val="accent2"/>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4000">
                  <a:solidFill>
                    <a:srgbClr val="FFFFFF"/>
                  </a:solidFill>
                  <a:latin typeface="Century Gothic"/>
                  <a:ea typeface="Century Gothic"/>
                  <a:cs typeface="Century Gothic"/>
                  <a:sym typeface="Century Gothic"/>
                </a:defRPr>
              </a:lvl1pPr>
            </a:lstStyle>
            <a:p>
              <a:pPr/>
              <a:r>
                <a:t>Priority Initiatives</a:t>
              </a:r>
            </a:p>
          </p:txBody>
        </p:sp>
      </p:grpSp>
      <p:grpSp>
        <p:nvGrpSpPr>
          <p:cNvPr id="299" name="Group 4"/>
          <p:cNvGrpSpPr/>
          <p:nvPr/>
        </p:nvGrpSpPr>
        <p:grpSpPr>
          <a:xfrm>
            <a:off x="12697" y="1188723"/>
            <a:ext cx="11438226" cy="4829914"/>
            <a:chOff x="0" y="0"/>
            <a:chExt cx="11438224" cy="4829913"/>
          </a:xfrm>
        </p:grpSpPr>
        <p:grpSp>
          <p:nvGrpSpPr>
            <p:cNvPr id="296" name="Group 5"/>
            <p:cNvGrpSpPr/>
            <p:nvPr/>
          </p:nvGrpSpPr>
          <p:grpSpPr>
            <a:xfrm>
              <a:off x="2252374" y="565046"/>
              <a:ext cx="9185850" cy="4264868"/>
              <a:chOff x="-1" y="-1"/>
              <a:chExt cx="9185849" cy="4264867"/>
            </a:xfrm>
          </p:grpSpPr>
          <p:grpSp>
            <p:nvGrpSpPr>
              <p:cNvPr id="289" name="Freeform 8"/>
              <p:cNvGrpSpPr/>
              <p:nvPr/>
            </p:nvGrpSpPr>
            <p:grpSpPr>
              <a:xfrm>
                <a:off x="-2" y="-2"/>
                <a:ext cx="4374218" cy="1968407"/>
                <a:chOff x="-1" y="0"/>
                <a:chExt cx="4374217" cy="1968406"/>
              </a:xfrm>
            </p:grpSpPr>
            <p:sp>
              <p:nvSpPr>
                <p:cNvPr id="287" name="Rectangle"/>
                <p:cNvSpPr/>
                <p:nvPr/>
              </p:nvSpPr>
              <p:spPr>
                <a:xfrm>
                  <a:off x="-2" y="-1"/>
                  <a:ext cx="4374218" cy="1968407"/>
                </a:xfrm>
                <a:prstGeom prst="rect">
                  <a:avLst/>
                </a:prstGeom>
                <a:solidFill>
                  <a:srgbClr val="F68229"/>
                </a:solidFill>
                <a:ln w="25400" cap="flat">
                  <a:solidFill>
                    <a:srgbClr val="F68229"/>
                  </a:solidFill>
                  <a:prstDash val="solid"/>
                  <a:round/>
                </a:ln>
                <a:effectLst/>
              </p:spPr>
              <p:txBody>
                <a:bodyPr wrap="square" lIns="45718" tIns="45718" rIns="45718" bIns="45718" numCol="1" anchor="ctr">
                  <a:noAutofit/>
                </a:bodyPr>
                <a:lstStyle/>
                <a:p>
                  <a:pPr algn="ctr" defTabSz="1733550">
                    <a:lnSpc>
                      <a:spcPct val="90000"/>
                    </a:lnSpc>
                    <a:spcBef>
                      <a:spcPts val="700"/>
                    </a:spcBef>
                    <a:defRPr>
                      <a:solidFill>
                        <a:srgbClr val="FFFFFF"/>
                      </a:solidFill>
                      <a:latin typeface="+mn-lt"/>
                      <a:ea typeface="+mn-ea"/>
                      <a:cs typeface="+mn-cs"/>
                      <a:sym typeface="Calibri"/>
                    </a:defRPr>
                  </a:pPr>
                </a:p>
              </p:txBody>
            </p:sp>
            <p:sp>
              <p:nvSpPr>
                <p:cNvPr id="288" name="Healthy Transportation"/>
                <p:cNvSpPr txBox="1"/>
                <p:nvPr/>
              </p:nvSpPr>
              <p:spPr>
                <a:xfrm>
                  <a:off x="-1" y="305678"/>
                  <a:ext cx="4374216" cy="13570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48589" tIns="148589" rIns="148589" bIns="148589" numCol="1" anchor="ctr">
                  <a:spAutoFit/>
                </a:bodyPr>
                <a:lstStyle>
                  <a:lvl1pPr algn="ctr" defTabSz="1733550">
                    <a:lnSpc>
                      <a:spcPct val="90000"/>
                    </a:lnSpc>
                    <a:spcBef>
                      <a:spcPts val="1600"/>
                    </a:spcBef>
                    <a:defRPr sz="3900">
                      <a:solidFill>
                        <a:srgbClr val="FFFFFF"/>
                      </a:solidFill>
                      <a:latin typeface="+mn-lt"/>
                      <a:ea typeface="+mn-ea"/>
                      <a:cs typeface="+mn-cs"/>
                      <a:sym typeface="Calibri"/>
                    </a:defRPr>
                  </a:lvl1pPr>
                </a:lstStyle>
                <a:p>
                  <a:pPr/>
                  <a:r>
                    <a:t>Healthy Transportation</a:t>
                  </a:r>
                </a:p>
              </p:txBody>
            </p:sp>
          </p:grpSp>
          <p:grpSp>
            <p:nvGrpSpPr>
              <p:cNvPr id="292" name="Freeform 9"/>
              <p:cNvGrpSpPr/>
              <p:nvPr/>
            </p:nvGrpSpPr>
            <p:grpSpPr>
              <a:xfrm>
                <a:off x="4811630" y="-2"/>
                <a:ext cx="4374218" cy="1968407"/>
                <a:chOff x="-1" y="0"/>
                <a:chExt cx="4374217" cy="1968406"/>
              </a:xfrm>
            </p:grpSpPr>
            <p:sp>
              <p:nvSpPr>
                <p:cNvPr id="290" name="Rectangle"/>
                <p:cNvSpPr/>
                <p:nvPr/>
              </p:nvSpPr>
              <p:spPr>
                <a:xfrm>
                  <a:off x="-2" y="-1"/>
                  <a:ext cx="4374218" cy="1968407"/>
                </a:xfrm>
                <a:prstGeom prst="rect">
                  <a:avLst/>
                </a:prstGeom>
                <a:solidFill>
                  <a:schemeClr val="accent4"/>
                </a:solidFill>
                <a:ln w="25400" cap="flat">
                  <a:solidFill>
                    <a:schemeClr val="accent4"/>
                  </a:solidFill>
                  <a:prstDash val="solid"/>
                  <a:round/>
                </a:ln>
                <a:effectLst/>
              </p:spPr>
              <p:txBody>
                <a:bodyPr wrap="square" lIns="45718" tIns="45718" rIns="45718" bIns="45718" numCol="1" anchor="ctr">
                  <a:noAutofit/>
                </a:bodyPr>
                <a:lstStyle/>
                <a:p>
                  <a:pPr algn="ctr" defTabSz="1733550">
                    <a:lnSpc>
                      <a:spcPct val="90000"/>
                    </a:lnSpc>
                    <a:spcBef>
                      <a:spcPts val="700"/>
                    </a:spcBef>
                    <a:defRPr>
                      <a:solidFill>
                        <a:srgbClr val="FFFFFF"/>
                      </a:solidFill>
                      <a:latin typeface="+mn-lt"/>
                      <a:ea typeface="+mn-ea"/>
                      <a:cs typeface="+mn-cs"/>
                      <a:sym typeface="Calibri"/>
                    </a:defRPr>
                  </a:pPr>
                </a:p>
              </p:txBody>
            </p:sp>
            <p:sp>
              <p:nvSpPr>
                <p:cNvPr id="291" name="Healthy Food Procurement"/>
                <p:cNvSpPr txBox="1"/>
                <p:nvPr/>
              </p:nvSpPr>
              <p:spPr>
                <a:xfrm>
                  <a:off x="-1" y="305678"/>
                  <a:ext cx="4374216" cy="13570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48589" tIns="148589" rIns="148589" bIns="148589" numCol="1" anchor="ctr">
                  <a:spAutoFit/>
                </a:bodyPr>
                <a:lstStyle>
                  <a:lvl1pPr algn="ctr" defTabSz="1733550">
                    <a:lnSpc>
                      <a:spcPct val="90000"/>
                    </a:lnSpc>
                    <a:spcBef>
                      <a:spcPts val="1600"/>
                    </a:spcBef>
                    <a:defRPr sz="3900">
                      <a:solidFill>
                        <a:srgbClr val="FFFFFF"/>
                      </a:solidFill>
                      <a:latin typeface="+mn-lt"/>
                      <a:ea typeface="+mn-ea"/>
                      <a:cs typeface="+mn-cs"/>
                      <a:sym typeface="Calibri"/>
                    </a:defRPr>
                  </a:lvl1pPr>
                </a:lstStyle>
                <a:p>
                  <a:pPr/>
                  <a:r>
                    <a:t>Healthy Food Procurement </a:t>
                  </a:r>
                </a:p>
              </p:txBody>
            </p:sp>
          </p:grpSp>
          <p:grpSp>
            <p:nvGrpSpPr>
              <p:cNvPr id="295" name="Freeform 10"/>
              <p:cNvGrpSpPr/>
              <p:nvPr/>
            </p:nvGrpSpPr>
            <p:grpSpPr>
              <a:xfrm>
                <a:off x="2405815" y="2296462"/>
                <a:ext cx="4374219" cy="1968404"/>
                <a:chOff x="-1" y="-1"/>
                <a:chExt cx="4374217" cy="1968403"/>
              </a:xfrm>
            </p:grpSpPr>
            <p:sp>
              <p:nvSpPr>
                <p:cNvPr id="293" name="Rectangle"/>
                <p:cNvSpPr/>
                <p:nvPr/>
              </p:nvSpPr>
              <p:spPr>
                <a:xfrm>
                  <a:off x="-2" y="-2"/>
                  <a:ext cx="4374219" cy="1968405"/>
                </a:xfrm>
                <a:prstGeom prst="rect">
                  <a:avLst/>
                </a:prstGeom>
                <a:solidFill>
                  <a:schemeClr val="accent6"/>
                </a:solidFill>
                <a:ln w="25400" cap="flat">
                  <a:solidFill>
                    <a:srgbClr val="FFFFFF"/>
                  </a:solidFill>
                  <a:prstDash val="solid"/>
                  <a:round/>
                </a:ln>
                <a:effectLst/>
              </p:spPr>
              <p:txBody>
                <a:bodyPr wrap="square" lIns="45718" tIns="45718" rIns="45718" bIns="45718" numCol="1" anchor="ctr">
                  <a:noAutofit/>
                </a:bodyPr>
                <a:lstStyle/>
                <a:p>
                  <a:pPr algn="ctr" defTabSz="1733550">
                    <a:lnSpc>
                      <a:spcPct val="90000"/>
                    </a:lnSpc>
                    <a:spcBef>
                      <a:spcPts val="700"/>
                    </a:spcBef>
                    <a:defRPr>
                      <a:solidFill>
                        <a:srgbClr val="FFFFFF"/>
                      </a:solidFill>
                      <a:latin typeface="+mn-lt"/>
                      <a:ea typeface="+mn-ea"/>
                      <a:cs typeface="+mn-cs"/>
                      <a:sym typeface="Calibri"/>
                    </a:defRPr>
                  </a:pPr>
                </a:p>
              </p:txBody>
            </p:sp>
            <p:sp>
              <p:nvSpPr>
                <p:cNvPr id="294" name="Data Committee"/>
                <p:cNvSpPr txBox="1"/>
                <p:nvPr/>
              </p:nvSpPr>
              <p:spPr>
                <a:xfrm>
                  <a:off x="0" y="585464"/>
                  <a:ext cx="4374215" cy="7974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48589" tIns="148589" rIns="148589" bIns="148589" numCol="1" anchor="ctr">
                  <a:spAutoFit/>
                </a:bodyPr>
                <a:lstStyle>
                  <a:lvl1pPr algn="ctr" defTabSz="1733550">
                    <a:lnSpc>
                      <a:spcPct val="90000"/>
                    </a:lnSpc>
                    <a:spcBef>
                      <a:spcPts val="1600"/>
                    </a:spcBef>
                    <a:defRPr sz="3900">
                      <a:solidFill>
                        <a:srgbClr val="FFFFFF"/>
                      </a:solidFill>
                      <a:latin typeface="+mn-lt"/>
                      <a:ea typeface="+mn-ea"/>
                      <a:cs typeface="+mn-cs"/>
                      <a:sym typeface="Calibri"/>
                    </a:defRPr>
                  </a:lvl1pPr>
                </a:lstStyle>
                <a:p>
                  <a:pPr/>
                  <a:r>
                    <a:t>Data Committee</a:t>
                  </a:r>
                </a:p>
              </p:txBody>
            </p:sp>
          </p:grpSp>
        </p:grpSp>
        <p:sp>
          <p:nvSpPr>
            <p:cNvPr id="297" name="Left Bracket 6"/>
            <p:cNvSpPr/>
            <p:nvPr/>
          </p:nvSpPr>
          <p:spPr>
            <a:xfrm>
              <a:off x="1714500" y="487678"/>
              <a:ext cx="203202" cy="21336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9671" y="21600"/>
                    <a:pt x="0" y="21523"/>
                    <a:pt x="0" y="21429"/>
                  </a:cubicBezTo>
                  <a:lnTo>
                    <a:pt x="0" y="171"/>
                  </a:lnTo>
                  <a:cubicBezTo>
                    <a:pt x="0" y="77"/>
                    <a:pt x="9671" y="0"/>
                    <a:pt x="21600" y="0"/>
                  </a:cubicBezTo>
                </a:path>
              </a:pathLst>
            </a:custGeom>
            <a:noFill/>
            <a:ln w="25400" cap="flat">
              <a:solidFill>
                <a:srgbClr val="808080"/>
              </a:solidFill>
              <a:prstDash val="solid"/>
              <a:round/>
            </a:ln>
            <a:effectLst/>
          </p:spPr>
          <p:txBody>
            <a:bodyPr wrap="square" lIns="45718" tIns="45718" rIns="45718" bIns="45718" numCol="1" anchor="ctr">
              <a:noAutofit/>
            </a:bodyPr>
            <a:lstStyle/>
            <a:p>
              <a:pPr algn="ctr">
                <a:defRPr>
                  <a:latin typeface="+mn-lt"/>
                  <a:ea typeface="+mn-ea"/>
                  <a:cs typeface="+mn-cs"/>
                  <a:sym typeface="Calibri"/>
                </a:defRPr>
              </a:pPr>
            </a:p>
          </p:txBody>
        </p:sp>
        <p:sp>
          <p:nvSpPr>
            <p:cNvPr id="298" name="TextBox 7"/>
            <p:cNvSpPr txBox="1"/>
            <p:nvPr/>
          </p:nvSpPr>
          <p:spPr>
            <a:xfrm rot="16200000">
              <a:off x="-1086143" y="1086142"/>
              <a:ext cx="3280415" cy="11081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3600">
                  <a:solidFill>
                    <a:srgbClr val="808080"/>
                  </a:solidFill>
                  <a:latin typeface="+mn-lt"/>
                  <a:ea typeface="+mn-ea"/>
                  <a:cs typeface="+mn-cs"/>
                  <a:sym typeface="Calibri"/>
                </a:defRPr>
              </a:lvl1pPr>
            </a:lstStyle>
            <a:p>
              <a:pPr/>
              <a:r>
                <a:t>Two Priority Initiatives</a:t>
              </a:r>
            </a:p>
          </p:txBody>
        </p:sp>
      </p:grpSp>
      <p:sp>
        <p:nvSpPr>
          <p:cNvPr id="3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lliance Structure">
    <p:spTree>
      <p:nvGrpSpPr>
        <p:cNvPr id="1" name=""/>
        <p:cNvGrpSpPr/>
        <p:nvPr/>
      </p:nvGrpSpPr>
      <p:grpSpPr>
        <a:xfrm>
          <a:off x="0" y="0"/>
          <a:ext cx="0" cy="0"/>
          <a:chOff x="0" y="0"/>
          <a:chExt cx="0" cy="0"/>
        </a:xfrm>
      </p:grpSpPr>
      <p:pic>
        <p:nvPicPr>
          <p:cNvPr id="307" name="Picture 5" descr="Picture 5"/>
          <p:cNvPicPr>
            <a:picLocks noChangeAspect="1"/>
          </p:cNvPicPr>
          <p:nvPr/>
        </p:nvPicPr>
        <p:blipFill>
          <a:blip r:embed="rId2">
            <a:extLst/>
          </a:blip>
          <a:stretch>
            <a:fillRect/>
          </a:stretch>
        </p:blipFill>
        <p:spPr>
          <a:xfrm>
            <a:off x="2485862" y="6338896"/>
            <a:ext cx="7220275" cy="369438"/>
          </a:xfrm>
          <a:prstGeom prst="rect">
            <a:avLst/>
          </a:prstGeom>
          <a:ln w="12700">
            <a:miter lim="400000"/>
          </a:ln>
        </p:spPr>
      </p:pic>
      <p:pic>
        <p:nvPicPr>
          <p:cNvPr id="308" name="Picture 9" descr="Picture 9"/>
          <p:cNvPicPr>
            <a:picLocks noChangeAspect="1"/>
          </p:cNvPicPr>
          <p:nvPr/>
        </p:nvPicPr>
        <p:blipFill>
          <a:blip r:embed="rId3">
            <a:extLst/>
          </a:blip>
          <a:stretch>
            <a:fillRect/>
          </a:stretch>
        </p:blipFill>
        <p:spPr>
          <a:xfrm>
            <a:off x="179295" y="152400"/>
            <a:ext cx="11833412" cy="6400800"/>
          </a:xfrm>
          <a:prstGeom prst="rect">
            <a:avLst/>
          </a:prstGeom>
          <a:ln w="12700">
            <a:miter lim="400000"/>
          </a:ln>
        </p:spPr>
      </p:pic>
      <p:pic>
        <p:nvPicPr>
          <p:cNvPr id="309" name="Picture 2" descr="Picture 2"/>
          <p:cNvPicPr>
            <a:picLocks noChangeAspect="1"/>
          </p:cNvPicPr>
          <p:nvPr/>
        </p:nvPicPr>
        <p:blipFill>
          <a:blip r:embed="rId4">
            <a:extLst/>
          </a:blip>
          <a:stretch>
            <a:fillRect/>
          </a:stretch>
        </p:blipFill>
        <p:spPr>
          <a:xfrm>
            <a:off x="881804" y="6172203"/>
            <a:ext cx="10401304" cy="600079"/>
          </a:xfrm>
          <a:prstGeom prst="rect">
            <a:avLst/>
          </a:prstGeom>
          <a:ln w="12700">
            <a:miter lim="400000"/>
          </a:ln>
        </p:spPr>
      </p:pic>
      <p:pic>
        <p:nvPicPr>
          <p:cNvPr id="310" name="Picture 3" descr="Picture 3"/>
          <p:cNvPicPr>
            <a:picLocks noChangeAspect="1"/>
          </p:cNvPicPr>
          <p:nvPr/>
        </p:nvPicPr>
        <p:blipFill>
          <a:blip r:embed="rId5">
            <a:extLst/>
          </a:blip>
          <a:stretch>
            <a:fillRect/>
          </a:stretch>
        </p:blipFill>
        <p:spPr>
          <a:xfrm>
            <a:off x="2329601" y="6076950"/>
            <a:ext cx="7505704" cy="171450"/>
          </a:xfrm>
          <a:prstGeom prst="rect">
            <a:avLst/>
          </a:prstGeom>
          <a:ln w="12700">
            <a:miter lim="400000"/>
          </a:ln>
        </p:spPr>
      </p:pic>
      <p:sp>
        <p:nvSpPr>
          <p:cNvPr id="3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act info - Orange Header">
    <p:spTree>
      <p:nvGrpSpPr>
        <p:cNvPr id="1" name=""/>
        <p:cNvGrpSpPr/>
        <p:nvPr/>
      </p:nvGrpSpPr>
      <p:grpSpPr>
        <a:xfrm>
          <a:off x="0" y="0"/>
          <a:ext cx="0" cy="0"/>
          <a:chOff x="0" y="0"/>
          <a:chExt cx="0" cy="0"/>
        </a:xfrm>
      </p:grpSpPr>
      <p:pic>
        <p:nvPicPr>
          <p:cNvPr id="318" name="Picture 5" descr="Picture 5"/>
          <p:cNvPicPr>
            <a:picLocks noChangeAspect="1"/>
          </p:cNvPicPr>
          <p:nvPr/>
        </p:nvPicPr>
        <p:blipFill>
          <a:blip r:embed="rId2">
            <a:extLst/>
          </a:blip>
          <a:stretch>
            <a:fillRect/>
          </a:stretch>
        </p:blipFill>
        <p:spPr>
          <a:xfrm>
            <a:off x="2485862" y="6338896"/>
            <a:ext cx="7220275" cy="369438"/>
          </a:xfrm>
          <a:prstGeom prst="rect">
            <a:avLst/>
          </a:prstGeom>
          <a:ln w="12700">
            <a:miter lim="400000"/>
          </a:ln>
        </p:spPr>
      </p:pic>
      <p:sp>
        <p:nvSpPr>
          <p:cNvPr id="319" name="TextBox 1"/>
          <p:cNvSpPr txBox="1"/>
          <p:nvPr/>
        </p:nvSpPr>
        <p:spPr>
          <a:xfrm>
            <a:off x="2484117" y="1600199"/>
            <a:ext cx="7325363" cy="297354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200">
                <a:solidFill>
                  <a:srgbClr val="565656"/>
                </a:solidFill>
                <a:latin typeface="+mn-lt"/>
                <a:ea typeface="+mn-ea"/>
                <a:cs typeface="+mn-cs"/>
                <a:sym typeface="Calibri"/>
              </a:defRPr>
            </a:pPr>
            <a:r>
              <a:t>Website:	PHASoCal.org</a:t>
            </a:r>
          </a:p>
          <a:p>
            <a:pPr>
              <a:defRPr sz="3200">
                <a:solidFill>
                  <a:srgbClr val="565656"/>
                </a:solidFill>
                <a:latin typeface="+mn-lt"/>
                <a:ea typeface="+mn-ea"/>
                <a:cs typeface="+mn-cs"/>
                <a:sym typeface="Calibri"/>
              </a:defRPr>
            </a:pPr>
          </a:p>
          <a:p>
            <a:pPr>
              <a:defRPr sz="3200">
                <a:solidFill>
                  <a:srgbClr val="565656"/>
                </a:solidFill>
                <a:latin typeface="+mn-lt"/>
                <a:ea typeface="+mn-ea"/>
                <a:cs typeface="+mn-cs"/>
                <a:sym typeface="Calibri"/>
              </a:defRPr>
            </a:pPr>
            <a:r>
              <a:t>Contact:	Tracy Delaney</a:t>
            </a:r>
          </a:p>
          <a:p>
            <a:pPr>
              <a:defRPr sz="3200">
                <a:solidFill>
                  <a:srgbClr val="565656"/>
                </a:solidFill>
                <a:latin typeface="+mn-lt"/>
                <a:ea typeface="+mn-ea"/>
                <a:cs typeface="+mn-cs"/>
                <a:sym typeface="Calibri"/>
              </a:defRPr>
            </a:pPr>
            <a:r>
              <a:t>		Executive Director</a:t>
            </a:r>
          </a:p>
          <a:p>
            <a:pPr>
              <a:defRPr sz="3200">
                <a:solidFill>
                  <a:srgbClr val="565656"/>
                </a:solidFill>
                <a:latin typeface="+mn-lt"/>
                <a:ea typeface="+mn-ea"/>
                <a:cs typeface="+mn-cs"/>
                <a:sym typeface="Calibri"/>
              </a:defRPr>
            </a:pPr>
            <a:r>
              <a:t>		tdelaney@phi.org</a:t>
            </a:r>
          </a:p>
          <a:p>
            <a:pPr>
              <a:defRPr sz="3200">
                <a:solidFill>
                  <a:srgbClr val="565656"/>
                </a:solidFill>
                <a:latin typeface="+mn-lt"/>
                <a:ea typeface="+mn-ea"/>
                <a:cs typeface="+mn-cs"/>
                <a:sym typeface="Calibri"/>
              </a:defRPr>
            </a:pPr>
            <a:r>
              <a:t>		619-452-1180</a:t>
            </a:r>
          </a:p>
        </p:txBody>
      </p:sp>
      <p:sp>
        <p:nvSpPr>
          <p:cNvPr id="320" name="Title Text"/>
          <p:cNvSpPr txBox="1"/>
          <p:nvPr>
            <p:ph type="title"/>
          </p:nvPr>
        </p:nvSpPr>
        <p:spPr>
          <a:prstGeom prst="rect">
            <a:avLst/>
          </a:prstGeom>
        </p:spPr>
        <p:txBody>
          <a:bodyPr/>
          <a:lstStyle/>
          <a:p>
            <a:pPr/>
            <a:r>
              <a:t>Title Text</a:t>
            </a:r>
          </a:p>
        </p:txBody>
      </p:sp>
      <p:sp>
        <p:nvSpPr>
          <p:cNvPr id="3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tro slide">
    <p:spTree>
      <p:nvGrpSpPr>
        <p:cNvPr id="1" name=""/>
        <p:cNvGrpSpPr/>
        <p:nvPr/>
      </p:nvGrpSpPr>
      <p:grpSpPr>
        <a:xfrm>
          <a:off x="0" y="0"/>
          <a:ext cx="0" cy="0"/>
          <a:chOff x="0" y="0"/>
          <a:chExt cx="0" cy="0"/>
        </a:xfrm>
      </p:grpSpPr>
      <p:pic>
        <p:nvPicPr>
          <p:cNvPr id="40" name="Picture 1" descr="Picture 1"/>
          <p:cNvPicPr>
            <a:picLocks noChangeAspect="1"/>
          </p:cNvPicPr>
          <p:nvPr/>
        </p:nvPicPr>
        <p:blipFill>
          <a:blip r:embed="rId2">
            <a:extLst/>
          </a:blip>
          <a:stretch>
            <a:fillRect/>
          </a:stretch>
        </p:blipFill>
        <p:spPr>
          <a:xfrm>
            <a:off x="474835" y="457200"/>
            <a:ext cx="11242331" cy="3390476"/>
          </a:xfrm>
          <a:prstGeom prst="rect">
            <a:avLst/>
          </a:prstGeom>
          <a:ln w="12700">
            <a:miter lim="400000"/>
          </a:ln>
        </p:spPr>
      </p:pic>
      <p:grpSp>
        <p:nvGrpSpPr>
          <p:cNvPr id="48" name="Group 11"/>
          <p:cNvGrpSpPr/>
          <p:nvPr/>
        </p:nvGrpSpPr>
        <p:grpSpPr>
          <a:xfrm>
            <a:off x="203194" y="3893125"/>
            <a:ext cx="12146295" cy="2431485"/>
            <a:chOff x="-2" y="0"/>
            <a:chExt cx="12146294" cy="2431483"/>
          </a:xfrm>
        </p:grpSpPr>
        <p:grpSp>
          <p:nvGrpSpPr>
            <p:cNvPr id="43" name="Group 10"/>
            <p:cNvGrpSpPr/>
            <p:nvPr/>
          </p:nvGrpSpPr>
          <p:grpSpPr>
            <a:xfrm>
              <a:off x="-3" y="0"/>
              <a:ext cx="11811844" cy="2431484"/>
              <a:chOff x="-1" y="0"/>
              <a:chExt cx="11811842" cy="2431483"/>
            </a:xfrm>
          </p:grpSpPr>
          <p:sp>
            <p:nvSpPr>
              <p:cNvPr id="41" name="Rounded Rectangle 4"/>
              <p:cNvSpPr/>
              <p:nvPr/>
            </p:nvSpPr>
            <p:spPr>
              <a:xfrm>
                <a:off x="-2" y="0"/>
                <a:ext cx="11811844" cy="2431484"/>
              </a:xfrm>
              <a:prstGeom prst="roundRect">
                <a:avLst>
                  <a:gd name="adj" fmla="val 16667"/>
                </a:avLst>
              </a:prstGeom>
              <a:solidFill>
                <a:srgbClr val="F68229"/>
              </a:solidFill>
              <a:ln w="25400" cap="flat">
                <a:solidFill>
                  <a:srgbClr val="F68229"/>
                </a:solidFill>
                <a:prstDash val="solid"/>
                <a:round/>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p>
            </p:txBody>
          </p:sp>
          <p:sp>
            <p:nvSpPr>
              <p:cNvPr id="42" name="TextBox 6"/>
              <p:cNvSpPr txBox="1"/>
              <p:nvPr/>
            </p:nvSpPr>
            <p:spPr>
              <a:xfrm>
                <a:off x="3716094" y="76201"/>
                <a:ext cx="3858194" cy="3330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b="1">
                    <a:solidFill>
                      <a:srgbClr val="FFFFFF"/>
                    </a:solidFill>
                    <a:latin typeface="+mn-lt"/>
                    <a:ea typeface="+mn-ea"/>
                    <a:cs typeface="+mn-cs"/>
                    <a:sym typeface="Calibri"/>
                  </a:defRPr>
                </a:lvl1pPr>
              </a:lstStyle>
              <a:p>
                <a:pPr/>
                <a:r>
                  <a:t>Who We Are</a:t>
                </a:r>
              </a:p>
            </p:txBody>
          </p:sp>
        </p:grpSp>
        <p:grpSp>
          <p:nvGrpSpPr>
            <p:cNvPr id="47" name="Group 9"/>
            <p:cNvGrpSpPr/>
            <p:nvPr/>
          </p:nvGrpSpPr>
          <p:grpSpPr>
            <a:xfrm>
              <a:off x="119114" y="545240"/>
              <a:ext cx="12027179" cy="1792962"/>
              <a:chOff x="0" y="-1"/>
              <a:chExt cx="12027178" cy="1792961"/>
            </a:xfrm>
          </p:grpSpPr>
          <p:sp>
            <p:nvSpPr>
              <p:cNvPr id="44" name="TextBox 5"/>
              <p:cNvSpPr txBox="1"/>
              <p:nvPr/>
            </p:nvSpPr>
            <p:spPr>
              <a:xfrm>
                <a:off x="5820550" y="-2"/>
                <a:ext cx="6206628" cy="12506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nSpc>
                    <a:spcPct val="150000"/>
                  </a:lnSpc>
                  <a:defRPr b="1" sz="1400">
                    <a:solidFill>
                      <a:srgbClr val="FFFFFF"/>
                    </a:solidFill>
                    <a:latin typeface="+mn-lt"/>
                    <a:ea typeface="+mn-ea"/>
                    <a:cs typeface="+mn-cs"/>
                    <a:sym typeface="Calibri"/>
                  </a:defRPr>
                </a:pPr>
                <a:r>
                  <a:t>County of San Diego Health and Human Services Agency</a:t>
                </a:r>
              </a:p>
              <a:p>
                <a:pPr>
                  <a:lnSpc>
                    <a:spcPct val="150000"/>
                  </a:lnSpc>
                  <a:defRPr b="1" sz="1400">
                    <a:solidFill>
                      <a:srgbClr val="FFFFFF"/>
                    </a:solidFill>
                    <a:latin typeface="+mn-lt"/>
                    <a:ea typeface="+mn-ea"/>
                    <a:cs typeface="+mn-cs"/>
                    <a:sym typeface="Calibri"/>
                  </a:defRPr>
                </a:pPr>
                <a:r>
                  <a:t>Los Angeles County Department of Public Health</a:t>
                </a:r>
              </a:p>
              <a:p>
                <a:pPr>
                  <a:lnSpc>
                    <a:spcPct val="150000"/>
                  </a:lnSpc>
                  <a:defRPr b="1" sz="1400">
                    <a:solidFill>
                      <a:srgbClr val="FFFFFF"/>
                    </a:solidFill>
                    <a:latin typeface="+mn-lt"/>
                    <a:ea typeface="+mn-ea"/>
                    <a:cs typeface="+mn-cs"/>
                    <a:sym typeface="Calibri"/>
                  </a:defRPr>
                </a:pPr>
                <a:r>
                  <a:t>Orange County Health Care Agency</a:t>
                </a:r>
              </a:p>
              <a:p>
                <a:pPr>
                  <a:lnSpc>
                    <a:spcPct val="150000"/>
                  </a:lnSpc>
                  <a:defRPr b="1" sz="1400">
                    <a:solidFill>
                      <a:srgbClr val="FFFFFF"/>
                    </a:solidFill>
                    <a:latin typeface="+mn-lt"/>
                    <a:ea typeface="+mn-ea"/>
                    <a:cs typeface="+mn-cs"/>
                    <a:sym typeface="Calibri"/>
                  </a:defRPr>
                </a:pPr>
                <a:r>
                  <a:t>City of Pasadena Department of Public Health</a:t>
                </a:r>
              </a:p>
            </p:txBody>
          </p:sp>
          <p:sp>
            <p:nvSpPr>
              <p:cNvPr id="45" name="TextBox 7"/>
              <p:cNvSpPr txBox="1"/>
              <p:nvPr/>
            </p:nvSpPr>
            <p:spPr>
              <a:xfrm>
                <a:off x="-1" y="-2"/>
                <a:ext cx="5679271" cy="12506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nSpc>
                    <a:spcPct val="150000"/>
                  </a:lnSpc>
                  <a:defRPr b="1" sz="1400">
                    <a:solidFill>
                      <a:srgbClr val="FFFFFF"/>
                    </a:solidFill>
                    <a:latin typeface="+mn-lt"/>
                    <a:ea typeface="+mn-ea"/>
                    <a:cs typeface="+mn-cs"/>
                    <a:sym typeface="Calibri"/>
                  </a:defRPr>
                </a:pPr>
                <a:r>
                  <a:t>County of Riverside Department of Public Health</a:t>
                </a:r>
              </a:p>
              <a:p>
                <a:pPr>
                  <a:lnSpc>
                    <a:spcPct val="150000"/>
                  </a:lnSpc>
                  <a:defRPr b="1" sz="1400">
                    <a:solidFill>
                      <a:srgbClr val="FFFFFF"/>
                    </a:solidFill>
                    <a:latin typeface="+mn-lt"/>
                    <a:ea typeface="+mn-ea"/>
                    <a:cs typeface="+mn-cs"/>
                    <a:sym typeface="Calibri"/>
                  </a:defRPr>
                </a:pPr>
                <a:r>
                  <a:t>San Bernardino County Department of Public Health</a:t>
                </a:r>
              </a:p>
              <a:p>
                <a:pPr>
                  <a:lnSpc>
                    <a:spcPct val="150000"/>
                  </a:lnSpc>
                  <a:defRPr b="1" sz="1400">
                    <a:solidFill>
                      <a:srgbClr val="FFFFFF"/>
                    </a:solidFill>
                    <a:latin typeface="+mn-lt"/>
                    <a:ea typeface="+mn-ea"/>
                    <a:cs typeface="+mn-cs"/>
                    <a:sym typeface="Calibri"/>
                  </a:defRPr>
                </a:pPr>
                <a:r>
                  <a:t>Santa Barbara County Public Health Department</a:t>
                </a:r>
              </a:p>
              <a:p>
                <a:pPr>
                  <a:lnSpc>
                    <a:spcPct val="150000"/>
                  </a:lnSpc>
                  <a:defRPr b="1" sz="1400">
                    <a:solidFill>
                      <a:srgbClr val="FFFFFF"/>
                    </a:solidFill>
                    <a:latin typeface="+mn-lt"/>
                    <a:ea typeface="+mn-ea"/>
                    <a:cs typeface="+mn-cs"/>
                    <a:sym typeface="Calibri"/>
                  </a:defRPr>
                </a:pPr>
                <a:r>
                  <a:t>Ventura County Public Health</a:t>
                </a:r>
              </a:p>
            </p:txBody>
          </p:sp>
          <p:sp>
            <p:nvSpPr>
              <p:cNvPr id="46" name="TextBox 8"/>
              <p:cNvSpPr txBox="1"/>
              <p:nvPr/>
            </p:nvSpPr>
            <p:spPr>
              <a:xfrm>
                <a:off x="2580304" y="1512165"/>
                <a:ext cx="6702081" cy="2807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b="1" sz="1400">
                    <a:solidFill>
                      <a:srgbClr val="FFFFFF"/>
                    </a:solidFill>
                    <a:latin typeface="+mn-lt"/>
                    <a:ea typeface="+mn-ea"/>
                    <a:cs typeface="+mn-cs"/>
                    <a:sym typeface="Calibri"/>
                  </a:defRPr>
                </a:lvl1pPr>
              </a:lstStyle>
              <a:p>
                <a:pPr/>
                <a:r>
                  <a:t>City of Long Beach Department of Health and Human Services</a:t>
                </a:r>
              </a:p>
            </p:txBody>
          </p:sp>
        </p:grpSp>
      </p:grpSp>
      <p:sp>
        <p:nvSpPr>
          <p:cNvPr id="49" name="Straight Connector 13"/>
          <p:cNvSpPr/>
          <p:nvPr/>
        </p:nvSpPr>
        <p:spPr>
          <a:xfrm>
            <a:off x="5791198" y="4521877"/>
            <a:ext cx="2" cy="1345529"/>
          </a:xfrm>
          <a:prstGeom prst="line">
            <a:avLst/>
          </a:prstGeom>
          <a:ln w="22225">
            <a:solidFill>
              <a:srgbClr val="FFFFFF"/>
            </a:solidFill>
          </a:ln>
        </p:spPr>
        <p:txBody>
          <a:bodyPr lIns="45718" tIns="45718" rIns="45718" bIns="45718"/>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Contact info">
    <p:spTree>
      <p:nvGrpSpPr>
        <p:cNvPr id="1" name=""/>
        <p:cNvGrpSpPr/>
        <p:nvPr/>
      </p:nvGrpSpPr>
      <p:grpSpPr>
        <a:xfrm>
          <a:off x="0" y="0"/>
          <a:ext cx="0" cy="0"/>
          <a:chOff x="0" y="0"/>
          <a:chExt cx="0" cy="0"/>
        </a:xfrm>
      </p:grpSpPr>
      <p:pic>
        <p:nvPicPr>
          <p:cNvPr id="328" name="Picture 5" descr="Picture 5"/>
          <p:cNvPicPr>
            <a:picLocks noChangeAspect="1"/>
          </p:cNvPicPr>
          <p:nvPr/>
        </p:nvPicPr>
        <p:blipFill>
          <a:blip r:embed="rId2">
            <a:extLst/>
          </a:blip>
          <a:stretch>
            <a:fillRect/>
          </a:stretch>
        </p:blipFill>
        <p:spPr>
          <a:xfrm>
            <a:off x="2485862" y="6338896"/>
            <a:ext cx="7220275" cy="369438"/>
          </a:xfrm>
          <a:prstGeom prst="rect">
            <a:avLst/>
          </a:prstGeom>
          <a:ln w="12700">
            <a:miter lim="400000"/>
          </a:ln>
        </p:spPr>
      </p:pic>
      <p:sp>
        <p:nvSpPr>
          <p:cNvPr id="329" name="TextBox 1"/>
          <p:cNvSpPr txBox="1"/>
          <p:nvPr/>
        </p:nvSpPr>
        <p:spPr>
          <a:xfrm>
            <a:off x="2484117" y="1600199"/>
            <a:ext cx="7325363" cy="297354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200">
                <a:solidFill>
                  <a:srgbClr val="565656"/>
                </a:solidFill>
                <a:latin typeface="+mn-lt"/>
                <a:ea typeface="+mn-ea"/>
                <a:cs typeface="+mn-cs"/>
                <a:sym typeface="Calibri"/>
              </a:defRPr>
            </a:pPr>
            <a:r>
              <a:t>Website:	PHASoCal.org</a:t>
            </a:r>
          </a:p>
          <a:p>
            <a:pPr>
              <a:defRPr sz="3200">
                <a:solidFill>
                  <a:srgbClr val="565656"/>
                </a:solidFill>
                <a:latin typeface="+mn-lt"/>
                <a:ea typeface="+mn-ea"/>
                <a:cs typeface="+mn-cs"/>
                <a:sym typeface="Calibri"/>
              </a:defRPr>
            </a:pPr>
          </a:p>
          <a:p>
            <a:pPr>
              <a:defRPr sz="3200">
                <a:solidFill>
                  <a:srgbClr val="565656"/>
                </a:solidFill>
                <a:latin typeface="+mn-lt"/>
                <a:ea typeface="+mn-ea"/>
                <a:cs typeface="+mn-cs"/>
                <a:sym typeface="Calibri"/>
              </a:defRPr>
            </a:pPr>
            <a:r>
              <a:t>Contact:	Tracy Delaney</a:t>
            </a:r>
          </a:p>
          <a:p>
            <a:pPr>
              <a:defRPr sz="3200">
                <a:solidFill>
                  <a:srgbClr val="565656"/>
                </a:solidFill>
                <a:latin typeface="+mn-lt"/>
                <a:ea typeface="+mn-ea"/>
                <a:cs typeface="+mn-cs"/>
                <a:sym typeface="Calibri"/>
              </a:defRPr>
            </a:pPr>
            <a:r>
              <a:t>		Executive Director</a:t>
            </a:r>
          </a:p>
          <a:p>
            <a:pPr>
              <a:defRPr sz="3200">
                <a:solidFill>
                  <a:srgbClr val="565656"/>
                </a:solidFill>
                <a:latin typeface="+mn-lt"/>
                <a:ea typeface="+mn-ea"/>
                <a:cs typeface="+mn-cs"/>
                <a:sym typeface="Calibri"/>
              </a:defRPr>
            </a:pPr>
            <a:r>
              <a:t>		tdelaney@phi.org</a:t>
            </a:r>
          </a:p>
          <a:p>
            <a:pPr>
              <a:defRPr sz="3200">
                <a:solidFill>
                  <a:srgbClr val="565656"/>
                </a:solidFill>
                <a:latin typeface="+mn-lt"/>
                <a:ea typeface="+mn-ea"/>
                <a:cs typeface="+mn-cs"/>
                <a:sym typeface="Calibri"/>
              </a:defRPr>
            </a:pPr>
            <a:r>
              <a:t>		619-452-1180</a:t>
            </a:r>
          </a:p>
        </p:txBody>
      </p:sp>
      <p:sp>
        <p:nvSpPr>
          <p:cNvPr id="3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Slide 1">
    <p:bg>
      <p:bgPr>
        <a:gradFill flip="none" rotWithShape="1">
          <a:gsLst>
            <a:gs pos="0">
              <a:srgbClr val="F3F3F3"/>
            </a:gs>
            <a:gs pos="100000">
              <a:srgbClr val="F8F8F8"/>
            </a:gs>
          </a:gsLst>
          <a:lin ang="5400000" scaled="0"/>
        </a:gradFill>
      </p:bgPr>
    </p:bg>
    <p:spTree>
      <p:nvGrpSpPr>
        <p:cNvPr id="1" name=""/>
        <p:cNvGrpSpPr/>
        <p:nvPr/>
      </p:nvGrpSpPr>
      <p:grpSpPr>
        <a:xfrm>
          <a:off x="0" y="0"/>
          <a:ext cx="0" cy="0"/>
          <a:chOff x="0" y="0"/>
          <a:chExt cx="0" cy="0"/>
        </a:xfrm>
      </p:grpSpPr>
      <p:sp>
        <p:nvSpPr>
          <p:cNvPr id="337" name="Straight Connector 3"/>
          <p:cNvSpPr/>
          <p:nvPr/>
        </p:nvSpPr>
        <p:spPr>
          <a:xfrm>
            <a:off x="4464051" y="1136647"/>
            <a:ext cx="3105153" cy="6"/>
          </a:xfrm>
          <a:prstGeom prst="line">
            <a:avLst/>
          </a:prstGeom>
          <a:ln w="12700">
            <a:solidFill>
              <a:srgbClr val="000000"/>
            </a:solidFill>
            <a:miter/>
          </a:ln>
        </p:spPr>
        <p:txBody>
          <a:bodyPr lIns="45718" tIns="45718" rIns="45718" bIns="45718"/>
          <a:lstStyle/>
          <a:p>
            <a:pPr/>
          </a:p>
        </p:txBody>
      </p:sp>
      <p:sp>
        <p:nvSpPr>
          <p:cNvPr id="338" name="Body Level One…"/>
          <p:cNvSpPr txBox="1"/>
          <p:nvPr>
            <p:ph type="body" sz="quarter" idx="1"/>
          </p:nvPr>
        </p:nvSpPr>
        <p:spPr>
          <a:xfrm>
            <a:off x="838200" y="866382"/>
            <a:ext cx="10521696" cy="258532"/>
          </a:xfrm>
          <a:prstGeom prst="rect">
            <a:avLst/>
          </a:prstGeom>
        </p:spPr>
        <p:txBody>
          <a:bodyPr/>
          <a:lstStyle>
            <a:lvl1pPr marL="0" indent="0" algn="ctr">
              <a:lnSpc>
                <a:spcPct val="90000"/>
              </a:lnSpc>
              <a:spcBef>
                <a:spcPts val="1000"/>
              </a:spcBef>
              <a:buSzTx/>
              <a:buFontTx/>
              <a:buNone/>
              <a:defRPr sz="1200"/>
            </a:lvl1pPr>
            <a:lvl2pPr marL="0" indent="0" algn="ctr">
              <a:lnSpc>
                <a:spcPct val="90000"/>
              </a:lnSpc>
              <a:spcBef>
                <a:spcPts val="1000"/>
              </a:spcBef>
              <a:buSzTx/>
              <a:buFontTx/>
              <a:buNone/>
              <a:defRPr sz="1200"/>
            </a:lvl2pPr>
            <a:lvl3pPr marL="0" indent="0" algn="ctr">
              <a:lnSpc>
                <a:spcPct val="90000"/>
              </a:lnSpc>
              <a:spcBef>
                <a:spcPts val="1000"/>
              </a:spcBef>
              <a:buSzTx/>
              <a:buFontTx/>
              <a:buNone/>
              <a:defRPr sz="1200"/>
            </a:lvl3pPr>
            <a:lvl4pPr marL="0" indent="0" algn="ctr">
              <a:lnSpc>
                <a:spcPct val="90000"/>
              </a:lnSpc>
              <a:spcBef>
                <a:spcPts val="1000"/>
              </a:spcBef>
              <a:buSzTx/>
              <a:buFontTx/>
              <a:buNone/>
              <a:defRPr sz="1200"/>
            </a:lvl4pPr>
            <a:lvl5pPr marL="0" indent="0" algn="ctr">
              <a:lnSpc>
                <a:spcPct val="90000"/>
              </a:lnSpc>
              <a:spcBef>
                <a:spcPts val="1000"/>
              </a:spcBef>
              <a:buSzTx/>
              <a:buFontTx/>
              <a:buNone/>
              <a:defRPr sz="1200"/>
            </a:lvl5pPr>
          </a:lstStyle>
          <a:p>
            <a:pPr/>
            <a:r>
              <a:t>Body Level One</a:t>
            </a:r>
          </a:p>
          <a:p>
            <a:pPr lvl="1"/>
            <a:r>
              <a:t>Body Level Two</a:t>
            </a:r>
          </a:p>
          <a:p>
            <a:pPr lvl="2"/>
            <a:r>
              <a:t>Body Level Three</a:t>
            </a:r>
          </a:p>
          <a:p>
            <a:pPr lvl="3"/>
            <a:r>
              <a:t>Body Level Four</a:t>
            </a:r>
          </a:p>
          <a:p>
            <a:pPr lvl="4"/>
            <a:r>
              <a:t>Body Level Five</a:t>
            </a:r>
          </a:p>
        </p:txBody>
      </p:sp>
      <p:sp>
        <p:nvSpPr>
          <p:cNvPr id="339" name="Title Text"/>
          <p:cNvSpPr txBox="1"/>
          <p:nvPr>
            <p:ph type="title"/>
          </p:nvPr>
        </p:nvSpPr>
        <p:spPr>
          <a:xfrm>
            <a:off x="838200" y="404718"/>
            <a:ext cx="10515600" cy="461665"/>
          </a:xfrm>
          <a:prstGeom prst="rect">
            <a:avLst/>
          </a:prstGeom>
          <a:noFill/>
          <a:ln w="12700" cap="flat">
            <a:noFill/>
            <a:miter lim="400000"/>
          </a:ln>
          <a:effectLst/>
        </p:spPr>
        <p:txBody>
          <a:bodyPr/>
          <a:lstStyle>
            <a:lvl1pPr>
              <a:defRPr cap="all" sz="2400">
                <a:solidFill>
                  <a:srgbClr val="000000"/>
                </a:solidFill>
                <a:latin typeface="+mn-lt"/>
                <a:ea typeface="+mn-ea"/>
                <a:cs typeface="+mn-cs"/>
                <a:sym typeface="Calibri"/>
              </a:defRPr>
            </a:lvl1pPr>
          </a:lstStyle>
          <a:p>
            <a:pPr/>
            <a:r>
              <a:t>Title Text</a:t>
            </a:r>
          </a:p>
        </p:txBody>
      </p:sp>
      <p:sp>
        <p:nvSpPr>
          <p:cNvPr id="340" name="Slide Number"/>
          <p:cNvSpPr txBox="1"/>
          <p:nvPr>
            <p:ph type="sldNum" sz="quarter" idx="2"/>
          </p:nvPr>
        </p:nvSpPr>
        <p:spPr>
          <a:xfrm>
            <a:off x="656167" y="6414764"/>
            <a:ext cx="258620" cy="248302"/>
          </a:xfrm>
          <a:prstGeom prst="rect">
            <a:avLst/>
          </a:prstGeom>
        </p:spPr>
        <p:txBody>
          <a:bodyPr/>
          <a:lstStyle>
            <a:lvl1pPr algn="l">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Slide 2">
    <p:bg>
      <p:bgPr>
        <a:gradFill flip="none" rotWithShape="1">
          <a:gsLst>
            <a:gs pos="0">
              <a:srgbClr val="F3F3F3"/>
            </a:gs>
            <a:gs pos="100000">
              <a:srgbClr val="F8F8F8"/>
            </a:gs>
          </a:gsLst>
          <a:lin ang="5400000" scaled="0"/>
        </a:gradFill>
      </p:bgPr>
    </p:bg>
    <p:spTree>
      <p:nvGrpSpPr>
        <p:cNvPr id="1" name=""/>
        <p:cNvGrpSpPr/>
        <p:nvPr/>
      </p:nvGrpSpPr>
      <p:grpSpPr>
        <a:xfrm>
          <a:off x="0" y="0"/>
          <a:ext cx="0" cy="0"/>
          <a:chOff x="0" y="0"/>
          <a:chExt cx="0" cy="0"/>
        </a:xfrm>
      </p:grpSpPr>
      <p:sp>
        <p:nvSpPr>
          <p:cNvPr id="347" name="Straight Connector 4"/>
          <p:cNvSpPr/>
          <p:nvPr/>
        </p:nvSpPr>
        <p:spPr>
          <a:xfrm>
            <a:off x="4464051" y="1136647"/>
            <a:ext cx="3105153" cy="6"/>
          </a:xfrm>
          <a:prstGeom prst="line">
            <a:avLst/>
          </a:prstGeom>
          <a:ln w="12700">
            <a:solidFill>
              <a:srgbClr val="FFFFFF"/>
            </a:solidFill>
            <a:miter/>
          </a:ln>
        </p:spPr>
        <p:txBody>
          <a:bodyPr lIns="45718" tIns="45718" rIns="45718" bIns="45718"/>
          <a:lstStyle/>
          <a:p>
            <a:pPr/>
          </a:p>
        </p:txBody>
      </p:sp>
      <p:sp>
        <p:nvSpPr>
          <p:cNvPr id="348" name="Body Level One…"/>
          <p:cNvSpPr txBox="1"/>
          <p:nvPr>
            <p:ph type="body" sz="quarter" idx="1"/>
          </p:nvPr>
        </p:nvSpPr>
        <p:spPr>
          <a:xfrm>
            <a:off x="838200" y="866382"/>
            <a:ext cx="10521696" cy="258532"/>
          </a:xfrm>
          <a:prstGeom prst="rect">
            <a:avLst/>
          </a:prstGeom>
        </p:spPr>
        <p:txBody>
          <a:bodyPr/>
          <a:lstStyle>
            <a:lvl1pPr marL="0" indent="0" algn="ctr">
              <a:lnSpc>
                <a:spcPct val="90000"/>
              </a:lnSpc>
              <a:spcBef>
                <a:spcPts val="1000"/>
              </a:spcBef>
              <a:buSzTx/>
              <a:buFontTx/>
              <a:buNone/>
              <a:defRPr sz="1200">
                <a:solidFill>
                  <a:srgbClr val="FFFFFF"/>
                </a:solidFill>
              </a:defRPr>
            </a:lvl1pPr>
            <a:lvl2pPr marL="0" indent="0" algn="ctr">
              <a:lnSpc>
                <a:spcPct val="90000"/>
              </a:lnSpc>
              <a:spcBef>
                <a:spcPts val="1000"/>
              </a:spcBef>
              <a:buSzTx/>
              <a:buFontTx/>
              <a:buNone/>
              <a:defRPr sz="1200">
                <a:solidFill>
                  <a:srgbClr val="FFFFFF"/>
                </a:solidFill>
              </a:defRPr>
            </a:lvl2pPr>
            <a:lvl3pPr marL="0" indent="0" algn="ctr">
              <a:lnSpc>
                <a:spcPct val="90000"/>
              </a:lnSpc>
              <a:spcBef>
                <a:spcPts val="1000"/>
              </a:spcBef>
              <a:buSzTx/>
              <a:buFontTx/>
              <a:buNone/>
              <a:defRPr sz="1200">
                <a:solidFill>
                  <a:srgbClr val="FFFFFF"/>
                </a:solidFill>
              </a:defRPr>
            </a:lvl3pPr>
            <a:lvl4pPr marL="0" indent="0" algn="ctr">
              <a:lnSpc>
                <a:spcPct val="90000"/>
              </a:lnSpc>
              <a:spcBef>
                <a:spcPts val="1000"/>
              </a:spcBef>
              <a:buSzTx/>
              <a:buFontTx/>
              <a:buNone/>
              <a:defRPr sz="1200">
                <a:solidFill>
                  <a:srgbClr val="FFFFFF"/>
                </a:solidFill>
              </a:defRPr>
            </a:lvl4pPr>
            <a:lvl5pPr marL="0" indent="0" algn="ctr">
              <a:lnSpc>
                <a:spcPct val="90000"/>
              </a:lnSpc>
              <a:spcBef>
                <a:spcPts val="1000"/>
              </a:spcBef>
              <a:buSzTx/>
              <a:buFontTx/>
              <a:buNone/>
              <a:defRPr sz="12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349" name="Title Text"/>
          <p:cNvSpPr txBox="1"/>
          <p:nvPr>
            <p:ph type="title"/>
          </p:nvPr>
        </p:nvSpPr>
        <p:spPr>
          <a:xfrm>
            <a:off x="838200" y="404718"/>
            <a:ext cx="10515600" cy="461665"/>
          </a:xfrm>
          <a:prstGeom prst="rect">
            <a:avLst/>
          </a:prstGeom>
          <a:noFill/>
          <a:ln w="12700" cap="flat">
            <a:noFill/>
            <a:miter lim="400000"/>
          </a:ln>
          <a:effectLst/>
        </p:spPr>
        <p:txBody>
          <a:bodyPr/>
          <a:lstStyle>
            <a:lvl1pPr>
              <a:defRPr cap="all" sz="2400">
                <a:latin typeface="+mn-lt"/>
                <a:ea typeface="+mn-ea"/>
                <a:cs typeface="+mn-cs"/>
                <a:sym typeface="Calibri"/>
              </a:defRPr>
            </a:lvl1pPr>
          </a:lstStyle>
          <a:p>
            <a:pPr/>
            <a:r>
              <a:t>Title Text</a:t>
            </a:r>
          </a:p>
        </p:txBody>
      </p:sp>
      <p:sp>
        <p:nvSpPr>
          <p:cNvPr id="350" name="Slide Number"/>
          <p:cNvSpPr txBox="1"/>
          <p:nvPr>
            <p:ph type="sldNum" sz="quarter" idx="2"/>
          </p:nvPr>
        </p:nvSpPr>
        <p:spPr>
          <a:xfrm>
            <a:off x="656167" y="6414764"/>
            <a:ext cx="258620" cy="248302"/>
          </a:xfrm>
          <a:prstGeom prst="rect">
            <a:avLst/>
          </a:prstGeom>
        </p:spPr>
        <p:txBody>
          <a:bodyPr/>
          <a:lstStyle>
            <a:lvl1pPr algn="l">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357" name="Title Text"/>
          <p:cNvSpPr txBox="1"/>
          <p:nvPr>
            <p:ph type="title"/>
          </p:nvPr>
        </p:nvSpPr>
        <p:spPr>
          <a:xfrm>
            <a:off x="838090" y="2199737"/>
            <a:ext cx="10515821" cy="1690780"/>
          </a:xfrm>
          <a:prstGeom prst="rect">
            <a:avLst/>
          </a:prstGeom>
          <a:noFill/>
          <a:ln w="12700" cap="flat">
            <a:noFill/>
            <a:miter lim="400000"/>
          </a:ln>
          <a:effectLst/>
        </p:spPr>
        <p:txBody>
          <a:bodyPr/>
          <a:lstStyle>
            <a:lvl1pPr algn="l" defTabSz="457189">
              <a:defRPr sz="3300">
                <a:solidFill>
                  <a:srgbClr val="003B71"/>
                </a:solidFill>
                <a:latin typeface="Arial"/>
                <a:ea typeface="Arial"/>
                <a:cs typeface="Arial"/>
                <a:sym typeface="Arial"/>
              </a:defRPr>
            </a:lvl1pPr>
          </a:lstStyle>
          <a:p>
            <a:pPr/>
            <a:r>
              <a:t>Title Text</a:t>
            </a:r>
          </a:p>
        </p:txBody>
      </p:sp>
      <p:sp>
        <p:nvSpPr>
          <p:cNvPr id="358" name="Body Level One…"/>
          <p:cNvSpPr txBox="1"/>
          <p:nvPr>
            <p:ph type="body" sz="quarter" idx="1"/>
          </p:nvPr>
        </p:nvSpPr>
        <p:spPr>
          <a:xfrm>
            <a:off x="838090" y="4175185"/>
            <a:ext cx="7424943" cy="1155944"/>
          </a:xfrm>
          <a:prstGeom prst="rect">
            <a:avLst/>
          </a:prstGeom>
        </p:spPr>
        <p:txBody>
          <a:bodyPr anchor="b"/>
          <a:lstStyle>
            <a:lvl1pPr marL="0" indent="0" defTabSz="457189">
              <a:lnSpc>
                <a:spcPct val="90000"/>
              </a:lnSpc>
              <a:spcBef>
                <a:spcPts val="500"/>
              </a:spcBef>
              <a:buSzTx/>
              <a:buFontTx/>
              <a:buNone/>
              <a:defRPr sz="1500">
                <a:solidFill>
                  <a:srgbClr val="003B71"/>
                </a:solidFill>
                <a:latin typeface="Arial"/>
                <a:ea typeface="Arial"/>
                <a:cs typeface="Arial"/>
                <a:sym typeface="Arial"/>
              </a:defRPr>
            </a:lvl1pPr>
            <a:lvl2pPr marL="371464" indent="-142871" defTabSz="457189">
              <a:lnSpc>
                <a:spcPct val="90000"/>
              </a:lnSpc>
              <a:spcBef>
                <a:spcPts val="500"/>
              </a:spcBef>
              <a:buFontTx/>
              <a:buChar char="•"/>
              <a:defRPr sz="1500">
                <a:solidFill>
                  <a:srgbClr val="003B71"/>
                </a:solidFill>
                <a:latin typeface="Arial"/>
                <a:ea typeface="Arial"/>
                <a:cs typeface="Arial"/>
                <a:sym typeface="Arial"/>
              </a:defRPr>
            </a:lvl2pPr>
            <a:lvl3pPr marL="628634" indent="-171445" defTabSz="457189">
              <a:lnSpc>
                <a:spcPct val="90000"/>
              </a:lnSpc>
              <a:spcBef>
                <a:spcPts val="500"/>
              </a:spcBef>
              <a:buFontTx/>
              <a:defRPr sz="1500">
                <a:solidFill>
                  <a:srgbClr val="003B71"/>
                </a:solidFill>
                <a:latin typeface="Arial"/>
                <a:ea typeface="Arial"/>
                <a:cs typeface="Arial"/>
                <a:sym typeface="Arial"/>
              </a:defRPr>
            </a:lvl3pPr>
            <a:lvl4pPr marL="876278" indent="-190495" defTabSz="457189">
              <a:lnSpc>
                <a:spcPct val="90000"/>
              </a:lnSpc>
              <a:spcBef>
                <a:spcPts val="500"/>
              </a:spcBef>
              <a:buFontTx/>
              <a:buChar char="•"/>
              <a:defRPr sz="1500">
                <a:solidFill>
                  <a:srgbClr val="003B71"/>
                </a:solidFill>
                <a:latin typeface="Arial"/>
                <a:ea typeface="Arial"/>
                <a:cs typeface="Arial"/>
                <a:sym typeface="Arial"/>
              </a:defRPr>
            </a:lvl4pPr>
            <a:lvl5pPr marL="1104871" indent="-190493" defTabSz="457189">
              <a:lnSpc>
                <a:spcPct val="90000"/>
              </a:lnSpc>
              <a:spcBef>
                <a:spcPts val="500"/>
              </a:spcBef>
              <a:buFontTx/>
              <a:buChar char="•"/>
              <a:defRPr sz="1500">
                <a:solidFill>
                  <a:srgbClr val="003B71"/>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3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 Column">
    <p:spTree>
      <p:nvGrpSpPr>
        <p:cNvPr id="1" name=""/>
        <p:cNvGrpSpPr/>
        <p:nvPr/>
      </p:nvGrpSpPr>
      <p:grpSpPr>
        <a:xfrm>
          <a:off x="0" y="0"/>
          <a:ext cx="0" cy="0"/>
          <a:chOff x="0" y="0"/>
          <a:chExt cx="0" cy="0"/>
        </a:xfrm>
      </p:grpSpPr>
      <p:sp>
        <p:nvSpPr>
          <p:cNvPr id="366" name="Title Text"/>
          <p:cNvSpPr txBox="1"/>
          <p:nvPr>
            <p:ph type="title"/>
          </p:nvPr>
        </p:nvSpPr>
        <p:spPr>
          <a:xfrm>
            <a:off x="876979" y="705679"/>
            <a:ext cx="8838053" cy="1004889"/>
          </a:xfrm>
          <a:prstGeom prst="rect">
            <a:avLst/>
          </a:prstGeom>
          <a:noFill/>
          <a:ln w="12700" cap="flat">
            <a:noFill/>
            <a:miter lim="400000"/>
          </a:ln>
          <a:effectLst/>
        </p:spPr>
        <p:txBody>
          <a:bodyPr/>
          <a:lstStyle>
            <a:lvl1pPr algn="l" defTabSz="457189">
              <a:lnSpc>
                <a:spcPct val="90000"/>
              </a:lnSpc>
              <a:defRPr sz="2600">
                <a:solidFill>
                  <a:srgbClr val="003B71"/>
                </a:solidFill>
                <a:latin typeface="Arial"/>
                <a:ea typeface="Arial"/>
                <a:cs typeface="Arial"/>
                <a:sym typeface="Arial"/>
              </a:defRPr>
            </a:lvl1pPr>
          </a:lstStyle>
          <a:p>
            <a:pPr/>
            <a:r>
              <a:t>Title Text</a:t>
            </a:r>
          </a:p>
        </p:txBody>
      </p:sp>
      <p:sp>
        <p:nvSpPr>
          <p:cNvPr id="367" name="Body Level One…"/>
          <p:cNvSpPr txBox="1"/>
          <p:nvPr>
            <p:ph type="body" idx="1"/>
          </p:nvPr>
        </p:nvSpPr>
        <p:spPr>
          <a:xfrm>
            <a:off x="876979" y="2253701"/>
            <a:ext cx="8838053" cy="4152902"/>
          </a:xfrm>
          <a:prstGeom prst="rect">
            <a:avLst/>
          </a:prstGeom>
        </p:spPr>
        <p:txBody>
          <a:bodyPr/>
          <a:lstStyle>
            <a:lvl1pPr marL="114296" indent="-114296" defTabSz="457189">
              <a:lnSpc>
                <a:spcPct val="90000"/>
              </a:lnSpc>
              <a:spcBef>
                <a:spcPts val="500"/>
              </a:spcBef>
              <a:defRPr sz="1800">
                <a:solidFill>
                  <a:srgbClr val="003B71"/>
                </a:solidFill>
                <a:latin typeface="Arial"/>
                <a:ea typeface="Arial"/>
                <a:cs typeface="Arial"/>
                <a:sym typeface="Arial"/>
              </a:defRPr>
            </a:lvl1pPr>
            <a:lvl2pPr marL="342889" indent="-114296" defTabSz="457189">
              <a:lnSpc>
                <a:spcPct val="90000"/>
              </a:lnSpc>
              <a:spcBef>
                <a:spcPts val="500"/>
              </a:spcBef>
              <a:buChar char="•"/>
              <a:defRPr sz="1800">
                <a:solidFill>
                  <a:srgbClr val="003B71"/>
                </a:solidFill>
                <a:latin typeface="Arial"/>
                <a:ea typeface="Arial"/>
                <a:cs typeface="Arial"/>
                <a:sym typeface="Arial"/>
              </a:defRPr>
            </a:lvl2pPr>
            <a:lvl3pPr marL="571484" indent="-114296" defTabSz="457189">
              <a:lnSpc>
                <a:spcPct val="90000"/>
              </a:lnSpc>
              <a:spcBef>
                <a:spcPts val="500"/>
              </a:spcBef>
              <a:defRPr sz="1800">
                <a:solidFill>
                  <a:srgbClr val="003B71"/>
                </a:solidFill>
                <a:latin typeface="Arial"/>
                <a:ea typeface="Arial"/>
                <a:cs typeface="Arial"/>
                <a:sym typeface="Arial"/>
              </a:defRPr>
            </a:lvl3pPr>
            <a:lvl4pPr marL="800079" indent="-114295" defTabSz="457189">
              <a:lnSpc>
                <a:spcPct val="90000"/>
              </a:lnSpc>
              <a:spcBef>
                <a:spcPts val="500"/>
              </a:spcBef>
              <a:buChar char="•"/>
              <a:defRPr sz="1800">
                <a:solidFill>
                  <a:srgbClr val="003B71"/>
                </a:solidFill>
                <a:latin typeface="Arial"/>
                <a:ea typeface="Arial"/>
                <a:cs typeface="Arial"/>
                <a:sym typeface="Arial"/>
              </a:defRPr>
            </a:lvl4pPr>
            <a:lvl5pPr marL="1028674" indent="-114296" defTabSz="457189">
              <a:lnSpc>
                <a:spcPct val="90000"/>
              </a:lnSpc>
              <a:spcBef>
                <a:spcPts val="500"/>
              </a:spcBef>
              <a:buChar char="•"/>
              <a:defRPr sz="1800">
                <a:solidFill>
                  <a:srgbClr val="003B71"/>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3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 Layout">
    <p:spTree>
      <p:nvGrpSpPr>
        <p:cNvPr id="1" name=""/>
        <p:cNvGrpSpPr/>
        <p:nvPr/>
      </p:nvGrpSpPr>
      <p:grpSpPr>
        <a:xfrm>
          <a:off x="0" y="0"/>
          <a:ext cx="0" cy="0"/>
          <a:chOff x="0" y="0"/>
          <a:chExt cx="0" cy="0"/>
        </a:xfrm>
      </p:grpSpPr>
      <p:sp>
        <p:nvSpPr>
          <p:cNvPr id="375" name="Body Level One…"/>
          <p:cNvSpPr txBox="1"/>
          <p:nvPr>
            <p:ph type="body" sz="quarter" idx="1"/>
          </p:nvPr>
        </p:nvSpPr>
        <p:spPr>
          <a:xfrm>
            <a:off x="0" y="492918"/>
            <a:ext cx="12192000" cy="1221584"/>
          </a:xfrm>
          <a:prstGeom prst="rect">
            <a:avLst/>
          </a:prstGeom>
        </p:spPr>
        <p:txBody>
          <a:bodyPr/>
          <a:lstStyle>
            <a:lvl1pPr marL="0" indent="0" algn="ctr" defTabSz="457189">
              <a:lnSpc>
                <a:spcPct val="90000"/>
              </a:lnSpc>
              <a:spcBef>
                <a:spcPts val="500"/>
              </a:spcBef>
              <a:buSzTx/>
              <a:buFontTx/>
              <a:buNone/>
              <a:defRPr sz="3300">
                <a:solidFill>
                  <a:srgbClr val="003B71"/>
                </a:solidFill>
                <a:latin typeface="Arial"/>
                <a:ea typeface="Arial"/>
                <a:cs typeface="Arial"/>
                <a:sym typeface="Arial"/>
              </a:defRPr>
            </a:lvl1pPr>
            <a:lvl2pPr marL="542909" indent="-314314" algn="ctr" defTabSz="457189">
              <a:lnSpc>
                <a:spcPct val="90000"/>
              </a:lnSpc>
              <a:spcBef>
                <a:spcPts val="500"/>
              </a:spcBef>
              <a:buFontTx/>
              <a:buChar char="•"/>
              <a:defRPr sz="3300">
                <a:solidFill>
                  <a:srgbClr val="003B71"/>
                </a:solidFill>
                <a:latin typeface="Arial"/>
                <a:ea typeface="Arial"/>
                <a:cs typeface="Arial"/>
                <a:sym typeface="Arial"/>
              </a:defRPr>
            </a:lvl2pPr>
            <a:lvl3pPr marL="834369" indent="-377179" algn="ctr" defTabSz="457189">
              <a:lnSpc>
                <a:spcPct val="90000"/>
              </a:lnSpc>
              <a:spcBef>
                <a:spcPts val="500"/>
              </a:spcBef>
              <a:buFontTx/>
              <a:defRPr sz="3300">
                <a:solidFill>
                  <a:srgbClr val="003B71"/>
                </a:solidFill>
                <a:latin typeface="Arial"/>
                <a:ea typeface="Arial"/>
                <a:cs typeface="Arial"/>
                <a:sym typeface="Arial"/>
              </a:defRPr>
            </a:lvl3pPr>
            <a:lvl4pPr marL="1104871" indent="-419089" algn="ctr" defTabSz="457189">
              <a:lnSpc>
                <a:spcPct val="90000"/>
              </a:lnSpc>
              <a:spcBef>
                <a:spcPts val="500"/>
              </a:spcBef>
              <a:buFontTx/>
              <a:buChar char="•"/>
              <a:defRPr sz="3300">
                <a:solidFill>
                  <a:srgbClr val="003B71"/>
                </a:solidFill>
                <a:latin typeface="Arial"/>
                <a:ea typeface="Arial"/>
                <a:cs typeface="Arial"/>
                <a:sym typeface="Arial"/>
              </a:defRPr>
            </a:lvl4pPr>
            <a:lvl5pPr marL="1333465" indent="-419089" algn="ctr" defTabSz="457189">
              <a:lnSpc>
                <a:spcPct val="90000"/>
              </a:lnSpc>
              <a:spcBef>
                <a:spcPts val="500"/>
              </a:spcBef>
              <a:buFontTx/>
              <a:buChar char="•"/>
              <a:defRPr sz="3300">
                <a:solidFill>
                  <a:srgbClr val="003B71"/>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376" name="Text Placeholder 6"/>
          <p:cNvSpPr/>
          <p:nvPr>
            <p:ph type="body" sz="quarter" idx="13"/>
          </p:nvPr>
        </p:nvSpPr>
        <p:spPr>
          <a:xfrm>
            <a:off x="578567" y="1871663"/>
            <a:ext cx="4964265" cy="1050136"/>
          </a:xfrm>
          <a:prstGeom prst="rect">
            <a:avLst/>
          </a:prstGeom>
        </p:spPr>
        <p:txBody>
          <a:bodyPr/>
          <a:lstStyle/>
          <a:p>
            <a:pPr/>
          </a:p>
        </p:txBody>
      </p:sp>
      <p:sp>
        <p:nvSpPr>
          <p:cNvPr id="3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Custom Layout">
    <p:spTree>
      <p:nvGrpSpPr>
        <p:cNvPr id="1" name=""/>
        <p:cNvGrpSpPr/>
        <p:nvPr/>
      </p:nvGrpSpPr>
      <p:grpSpPr>
        <a:xfrm>
          <a:off x="0" y="0"/>
          <a:ext cx="0" cy="0"/>
          <a:chOff x="0" y="0"/>
          <a:chExt cx="0" cy="0"/>
        </a:xfrm>
      </p:grpSpPr>
      <p:sp>
        <p:nvSpPr>
          <p:cNvPr id="384" name="Body Level One…"/>
          <p:cNvSpPr txBox="1"/>
          <p:nvPr>
            <p:ph type="body" sz="quarter" idx="1"/>
          </p:nvPr>
        </p:nvSpPr>
        <p:spPr>
          <a:xfrm>
            <a:off x="0" y="492918"/>
            <a:ext cx="12192000" cy="1221584"/>
          </a:xfrm>
          <a:prstGeom prst="rect">
            <a:avLst/>
          </a:prstGeom>
        </p:spPr>
        <p:txBody>
          <a:bodyPr/>
          <a:lstStyle>
            <a:lvl1pPr marL="0" indent="0" algn="ctr" defTabSz="457189">
              <a:lnSpc>
                <a:spcPct val="90000"/>
              </a:lnSpc>
              <a:spcBef>
                <a:spcPts val="500"/>
              </a:spcBef>
              <a:buSzTx/>
              <a:buFontTx/>
              <a:buNone/>
              <a:defRPr sz="3300">
                <a:solidFill>
                  <a:srgbClr val="003B71"/>
                </a:solidFill>
                <a:latin typeface="Arial"/>
                <a:ea typeface="Arial"/>
                <a:cs typeface="Arial"/>
                <a:sym typeface="Arial"/>
              </a:defRPr>
            </a:lvl1pPr>
            <a:lvl2pPr marL="542909" indent="-314314" algn="ctr" defTabSz="457189">
              <a:lnSpc>
                <a:spcPct val="90000"/>
              </a:lnSpc>
              <a:spcBef>
                <a:spcPts val="500"/>
              </a:spcBef>
              <a:buFontTx/>
              <a:buChar char="•"/>
              <a:defRPr sz="3300">
                <a:solidFill>
                  <a:srgbClr val="003B71"/>
                </a:solidFill>
                <a:latin typeface="Arial"/>
                <a:ea typeface="Arial"/>
                <a:cs typeface="Arial"/>
                <a:sym typeface="Arial"/>
              </a:defRPr>
            </a:lvl2pPr>
            <a:lvl3pPr marL="834369" indent="-377179" algn="ctr" defTabSz="457189">
              <a:lnSpc>
                <a:spcPct val="90000"/>
              </a:lnSpc>
              <a:spcBef>
                <a:spcPts val="500"/>
              </a:spcBef>
              <a:buFontTx/>
              <a:defRPr sz="3300">
                <a:solidFill>
                  <a:srgbClr val="003B71"/>
                </a:solidFill>
                <a:latin typeface="Arial"/>
                <a:ea typeface="Arial"/>
                <a:cs typeface="Arial"/>
                <a:sym typeface="Arial"/>
              </a:defRPr>
            </a:lvl3pPr>
            <a:lvl4pPr marL="1104871" indent="-419089" algn="ctr" defTabSz="457189">
              <a:lnSpc>
                <a:spcPct val="90000"/>
              </a:lnSpc>
              <a:spcBef>
                <a:spcPts val="500"/>
              </a:spcBef>
              <a:buFontTx/>
              <a:buChar char="•"/>
              <a:defRPr sz="3300">
                <a:solidFill>
                  <a:srgbClr val="003B71"/>
                </a:solidFill>
                <a:latin typeface="Arial"/>
                <a:ea typeface="Arial"/>
                <a:cs typeface="Arial"/>
                <a:sym typeface="Arial"/>
              </a:defRPr>
            </a:lvl4pPr>
            <a:lvl5pPr marL="1333465" indent="-419089" algn="ctr" defTabSz="457189">
              <a:lnSpc>
                <a:spcPct val="90000"/>
              </a:lnSpc>
              <a:spcBef>
                <a:spcPts val="500"/>
              </a:spcBef>
              <a:buFontTx/>
              <a:buChar char="•"/>
              <a:defRPr sz="3300">
                <a:solidFill>
                  <a:srgbClr val="003B71"/>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385" name="Text Placeholder 6"/>
          <p:cNvSpPr/>
          <p:nvPr>
            <p:ph type="body" sz="quarter" idx="13"/>
          </p:nvPr>
        </p:nvSpPr>
        <p:spPr>
          <a:xfrm>
            <a:off x="578567" y="1871663"/>
            <a:ext cx="4964265" cy="1050136"/>
          </a:xfrm>
          <a:prstGeom prst="rect">
            <a:avLst/>
          </a:prstGeom>
        </p:spPr>
        <p:txBody>
          <a:bodyPr/>
          <a:lstStyle/>
          <a:p>
            <a:pPr/>
          </a:p>
        </p:txBody>
      </p:sp>
      <p:sp>
        <p:nvSpPr>
          <p:cNvPr id="386" name="Text Placeholder 6"/>
          <p:cNvSpPr/>
          <p:nvPr>
            <p:ph type="body" sz="quarter" idx="14"/>
          </p:nvPr>
        </p:nvSpPr>
        <p:spPr>
          <a:xfrm>
            <a:off x="6667426" y="1871663"/>
            <a:ext cx="4964264" cy="1050136"/>
          </a:xfrm>
          <a:prstGeom prst="rect">
            <a:avLst/>
          </a:prstGeom>
        </p:spPr>
        <p:txBody>
          <a:bodyPr/>
          <a:lstStyle/>
          <a:p>
            <a:pPr/>
          </a:p>
        </p:txBody>
      </p:sp>
      <p:sp>
        <p:nvSpPr>
          <p:cNvPr id="3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0_Custom Layout">
    <p:spTree>
      <p:nvGrpSpPr>
        <p:cNvPr id="1" name=""/>
        <p:cNvGrpSpPr/>
        <p:nvPr/>
      </p:nvGrpSpPr>
      <p:grpSpPr>
        <a:xfrm>
          <a:off x="0" y="0"/>
          <a:ext cx="0" cy="0"/>
          <a:chOff x="0" y="0"/>
          <a:chExt cx="0" cy="0"/>
        </a:xfrm>
      </p:grpSpPr>
      <p:sp>
        <p:nvSpPr>
          <p:cNvPr id="394" name="Body Level One…"/>
          <p:cNvSpPr txBox="1"/>
          <p:nvPr>
            <p:ph type="body" sz="quarter" idx="1"/>
          </p:nvPr>
        </p:nvSpPr>
        <p:spPr>
          <a:xfrm>
            <a:off x="578567" y="1871663"/>
            <a:ext cx="3228558" cy="1050136"/>
          </a:xfrm>
          <a:prstGeom prst="rect">
            <a:avLst/>
          </a:prstGeom>
        </p:spPr>
        <p:txBody>
          <a:bodyPr/>
          <a:lstStyle>
            <a:lvl1pPr marL="114296" indent="-114296" defTabSz="457189">
              <a:lnSpc>
                <a:spcPct val="90000"/>
              </a:lnSpc>
              <a:spcBef>
                <a:spcPts val="500"/>
              </a:spcBef>
              <a:defRPr sz="1800">
                <a:solidFill>
                  <a:srgbClr val="003B71"/>
                </a:solidFill>
                <a:latin typeface="Arial"/>
                <a:ea typeface="Arial"/>
                <a:cs typeface="Arial"/>
                <a:sym typeface="Arial"/>
              </a:defRPr>
            </a:lvl1pPr>
            <a:lvl2pPr marL="357178" indent="-128584" defTabSz="457189">
              <a:lnSpc>
                <a:spcPct val="90000"/>
              </a:lnSpc>
              <a:spcBef>
                <a:spcPts val="500"/>
              </a:spcBef>
              <a:buChar char="•"/>
              <a:defRPr sz="1800">
                <a:solidFill>
                  <a:srgbClr val="003B71"/>
                </a:solidFill>
                <a:latin typeface="Arial"/>
                <a:ea typeface="Arial"/>
                <a:cs typeface="Arial"/>
                <a:sym typeface="Arial"/>
              </a:defRPr>
            </a:lvl2pPr>
            <a:lvl3pPr marL="604140" indent="-146952" defTabSz="457189">
              <a:lnSpc>
                <a:spcPct val="90000"/>
              </a:lnSpc>
              <a:spcBef>
                <a:spcPts val="500"/>
              </a:spcBef>
              <a:defRPr sz="1800">
                <a:solidFill>
                  <a:srgbClr val="003B71"/>
                </a:solidFill>
                <a:latin typeface="Arial"/>
                <a:ea typeface="Arial"/>
                <a:cs typeface="Arial"/>
                <a:sym typeface="Arial"/>
              </a:defRPr>
            </a:lvl3pPr>
            <a:lvl4pPr marL="857228" indent="-171445" defTabSz="457189">
              <a:lnSpc>
                <a:spcPct val="90000"/>
              </a:lnSpc>
              <a:spcBef>
                <a:spcPts val="500"/>
              </a:spcBef>
              <a:buChar char="•"/>
              <a:defRPr sz="1800">
                <a:solidFill>
                  <a:srgbClr val="003B71"/>
                </a:solidFill>
                <a:latin typeface="Arial"/>
                <a:ea typeface="Arial"/>
                <a:cs typeface="Arial"/>
                <a:sym typeface="Arial"/>
              </a:defRPr>
            </a:lvl4pPr>
            <a:lvl5pPr marL="1085821" indent="-171443" defTabSz="457189">
              <a:lnSpc>
                <a:spcPct val="90000"/>
              </a:lnSpc>
              <a:spcBef>
                <a:spcPts val="500"/>
              </a:spcBef>
              <a:buChar char="•"/>
              <a:defRPr sz="1800">
                <a:solidFill>
                  <a:srgbClr val="003B71"/>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395" name="Text Placeholder 6"/>
          <p:cNvSpPr/>
          <p:nvPr>
            <p:ph type="body" sz="quarter" idx="13"/>
          </p:nvPr>
        </p:nvSpPr>
        <p:spPr>
          <a:xfrm>
            <a:off x="4475769" y="1871663"/>
            <a:ext cx="3261097" cy="1050136"/>
          </a:xfrm>
          <a:prstGeom prst="rect">
            <a:avLst/>
          </a:prstGeom>
        </p:spPr>
        <p:txBody>
          <a:bodyPr/>
          <a:lstStyle/>
          <a:p>
            <a:pPr/>
          </a:p>
        </p:txBody>
      </p:sp>
      <p:sp>
        <p:nvSpPr>
          <p:cNvPr id="396" name="Text Placeholder 2"/>
          <p:cNvSpPr/>
          <p:nvPr>
            <p:ph type="body" sz="quarter" idx="14"/>
          </p:nvPr>
        </p:nvSpPr>
        <p:spPr>
          <a:xfrm>
            <a:off x="0" y="492919"/>
            <a:ext cx="12192000" cy="1221581"/>
          </a:xfrm>
          <a:prstGeom prst="rect">
            <a:avLst/>
          </a:prstGeom>
        </p:spPr>
        <p:txBody>
          <a:bodyPr/>
          <a:lstStyle/>
          <a:p>
            <a:pPr/>
          </a:p>
        </p:txBody>
      </p:sp>
      <p:sp>
        <p:nvSpPr>
          <p:cNvPr id="397" name="Text Placeholder 6"/>
          <p:cNvSpPr/>
          <p:nvPr>
            <p:ph type="body" sz="quarter" idx="15"/>
          </p:nvPr>
        </p:nvSpPr>
        <p:spPr>
          <a:xfrm>
            <a:off x="8405513" y="1871663"/>
            <a:ext cx="3261098" cy="1050136"/>
          </a:xfrm>
          <a:prstGeom prst="rect">
            <a:avLst/>
          </a:prstGeom>
        </p:spPr>
        <p:txBody>
          <a:bodyPr/>
          <a:lstStyle/>
          <a:p>
            <a:pPr/>
          </a:p>
        </p:txBody>
      </p:sp>
      <p:sp>
        <p:nvSpPr>
          <p:cNvPr id="3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_Custom Layout">
    <p:bg>
      <p:bgPr>
        <a:solidFill>
          <a:srgbClr val="003B71"/>
        </a:solidFill>
      </p:bgPr>
    </p:bg>
    <p:spTree>
      <p:nvGrpSpPr>
        <p:cNvPr id="1" name=""/>
        <p:cNvGrpSpPr/>
        <p:nvPr/>
      </p:nvGrpSpPr>
      <p:grpSpPr>
        <a:xfrm>
          <a:off x="0" y="0"/>
          <a:ext cx="0" cy="0"/>
          <a:chOff x="0" y="0"/>
          <a:chExt cx="0" cy="0"/>
        </a:xfrm>
      </p:grpSpPr>
      <p:sp>
        <p:nvSpPr>
          <p:cNvPr id="405" name="Body Level One…"/>
          <p:cNvSpPr txBox="1"/>
          <p:nvPr>
            <p:ph type="body" sz="quarter" idx="1"/>
          </p:nvPr>
        </p:nvSpPr>
        <p:spPr>
          <a:xfrm>
            <a:off x="0" y="492918"/>
            <a:ext cx="12192000" cy="1221584"/>
          </a:xfrm>
          <a:prstGeom prst="rect">
            <a:avLst/>
          </a:prstGeom>
        </p:spPr>
        <p:txBody>
          <a:bodyPr/>
          <a:lstStyle>
            <a:lvl1pPr marL="0" indent="0" algn="ctr" defTabSz="457189">
              <a:lnSpc>
                <a:spcPct val="90000"/>
              </a:lnSpc>
              <a:spcBef>
                <a:spcPts val="500"/>
              </a:spcBef>
              <a:buSzTx/>
              <a:buFontTx/>
              <a:buNone/>
              <a:defRPr sz="3300">
                <a:solidFill>
                  <a:srgbClr val="FFFFFF"/>
                </a:solidFill>
                <a:latin typeface="Arial"/>
                <a:ea typeface="Arial"/>
                <a:cs typeface="Arial"/>
                <a:sym typeface="Arial"/>
              </a:defRPr>
            </a:lvl1pPr>
            <a:lvl2pPr marL="542909" indent="-314314" algn="ctr" defTabSz="457189">
              <a:lnSpc>
                <a:spcPct val="90000"/>
              </a:lnSpc>
              <a:spcBef>
                <a:spcPts val="500"/>
              </a:spcBef>
              <a:buFontTx/>
              <a:buChar char="•"/>
              <a:defRPr sz="3300">
                <a:solidFill>
                  <a:srgbClr val="FFFFFF"/>
                </a:solidFill>
                <a:latin typeface="Arial"/>
                <a:ea typeface="Arial"/>
                <a:cs typeface="Arial"/>
                <a:sym typeface="Arial"/>
              </a:defRPr>
            </a:lvl2pPr>
            <a:lvl3pPr marL="834369" indent="-377179" algn="ctr" defTabSz="457189">
              <a:lnSpc>
                <a:spcPct val="90000"/>
              </a:lnSpc>
              <a:spcBef>
                <a:spcPts val="500"/>
              </a:spcBef>
              <a:buFontTx/>
              <a:defRPr sz="3300">
                <a:solidFill>
                  <a:srgbClr val="FFFFFF"/>
                </a:solidFill>
                <a:latin typeface="Arial"/>
                <a:ea typeface="Arial"/>
                <a:cs typeface="Arial"/>
                <a:sym typeface="Arial"/>
              </a:defRPr>
            </a:lvl3pPr>
            <a:lvl4pPr marL="1104871" indent="-419089" algn="ctr" defTabSz="457189">
              <a:lnSpc>
                <a:spcPct val="90000"/>
              </a:lnSpc>
              <a:spcBef>
                <a:spcPts val="500"/>
              </a:spcBef>
              <a:buFontTx/>
              <a:buChar char="•"/>
              <a:defRPr sz="3300">
                <a:solidFill>
                  <a:srgbClr val="FFFFFF"/>
                </a:solidFill>
                <a:latin typeface="Arial"/>
                <a:ea typeface="Arial"/>
                <a:cs typeface="Arial"/>
                <a:sym typeface="Arial"/>
              </a:defRPr>
            </a:lvl4pPr>
            <a:lvl5pPr marL="1333465" indent="-419089" algn="ctr" defTabSz="457189">
              <a:lnSpc>
                <a:spcPct val="90000"/>
              </a:lnSpc>
              <a:spcBef>
                <a:spcPts val="500"/>
              </a:spcBef>
              <a:buFontTx/>
              <a:buChar char="•"/>
              <a:defRPr sz="3300">
                <a:solidFill>
                  <a:srgbClr val="FFFFFF"/>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406" name="Text Placeholder 6"/>
          <p:cNvSpPr/>
          <p:nvPr>
            <p:ph type="body" sz="quarter" idx="13"/>
          </p:nvPr>
        </p:nvSpPr>
        <p:spPr>
          <a:xfrm>
            <a:off x="578567" y="1871663"/>
            <a:ext cx="4964265" cy="1050136"/>
          </a:xfrm>
          <a:prstGeom prst="rect">
            <a:avLst/>
          </a:prstGeom>
        </p:spPr>
        <p:txBody>
          <a:bodyPr/>
          <a:lstStyle/>
          <a:p>
            <a:pPr/>
          </a:p>
        </p:txBody>
      </p:sp>
      <p:sp>
        <p:nvSpPr>
          <p:cNvPr id="407" name="Text Placeholder 6"/>
          <p:cNvSpPr/>
          <p:nvPr>
            <p:ph type="body" sz="quarter" idx="14"/>
          </p:nvPr>
        </p:nvSpPr>
        <p:spPr>
          <a:xfrm>
            <a:off x="6667426" y="1871663"/>
            <a:ext cx="4964264" cy="1050136"/>
          </a:xfrm>
          <a:prstGeom prst="rect">
            <a:avLst/>
          </a:prstGeom>
        </p:spPr>
        <p:txBody>
          <a:bodyPr/>
          <a:lstStyle/>
          <a:p>
            <a:pPr/>
          </a:p>
        </p:txBody>
      </p:sp>
      <p:sp>
        <p:nvSpPr>
          <p:cNvPr id="408" name="Straight Connector 6"/>
          <p:cNvSpPr/>
          <p:nvPr/>
        </p:nvSpPr>
        <p:spPr>
          <a:xfrm flipH="1">
            <a:off x="6087771" y="1929162"/>
            <a:ext cx="4" cy="4170558"/>
          </a:xfrm>
          <a:prstGeom prst="line">
            <a:avLst/>
          </a:prstGeom>
          <a:ln w="38100" cap="rnd">
            <a:solidFill>
              <a:srgbClr val="FFFFFF"/>
            </a:solidFill>
            <a:prstDash val="sysDot"/>
          </a:ln>
        </p:spPr>
        <p:txBody>
          <a:bodyPr lIns="45718" tIns="45718" rIns="45718" bIns="45718"/>
          <a:lstStyle/>
          <a:p>
            <a:pPr/>
          </a:p>
        </p:txBody>
      </p:sp>
      <p:sp>
        <p:nvSpPr>
          <p:cNvPr id="4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Custom Layout">
    <p:spTree>
      <p:nvGrpSpPr>
        <p:cNvPr id="1" name=""/>
        <p:cNvGrpSpPr/>
        <p:nvPr/>
      </p:nvGrpSpPr>
      <p:grpSpPr>
        <a:xfrm>
          <a:off x="0" y="0"/>
          <a:ext cx="0" cy="0"/>
          <a:chOff x="0" y="0"/>
          <a:chExt cx="0" cy="0"/>
        </a:xfrm>
      </p:grpSpPr>
      <p:sp>
        <p:nvSpPr>
          <p:cNvPr id="416" name="Body Level One…"/>
          <p:cNvSpPr txBox="1"/>
          <p:nvPr>
            <p:ph type="body" sz="quarter" idx="1"/>
          </p:nvPr>
        </p:nvSpPr>
        <p:spPr>
          <a:xfrm>
            <a:off x="0" y="492918"/>
            <a:ext cx="12192000" cy="1221584"/>
          </a:xfrm>
          <a:prstGeom prst="rect">
            <a:avLst/>
          </a:prstGeom>
        </p:spPr>
        <p:txBody>
          <a:bodyPr/>
          <a:lstStyle>
            <a:lvl1pPr marL="0" indent="0" algn="ctr" defTabSz="457189">
              <a:lnSpc>
                <a:spcPct val="90000"/>
              </a:lnSpc>
              <a:spcBef>
                <a:spcPts val="500"/>
              </a:spcBef>
              <a:buSzTx/>
              <a:buFontTx/>
              <a:buNone/>
              <a:defRPr sz="3300">
                <a:solidFill>
                  <a:srgbClr val="003B71"/>
                </a:solidFill>
                <a:latin typeface="Arial"/>
                <a:ea typeface="Arial"/>
                <a:cs typeface="Arial"/>
                <a:sym typeface="Arial"/>
              </a:defRPr>
            </a:lvl1pPr>
            <a:lvl2pPr marL="542909" indent="-314314" algn="ctr" defTabSz="457189">
              <a:lnSpc>
                <a:spcPct val="90000"/>
              </a:lnSpc>
              <a:spcBef>
                <a:spcPts val="500"/>
              </a:spcBef>
              <a:buFontTx/>
              <a:buChar char="•"/>
              <a:defRPr sz="3300">
                <a:solidFill>
                  <a:srgbClr val="003B71"/>
                </a:solidFill>
                <a:latin typeface="Arial"/>
                <a:ea typeface="Arial"/>
                <a:cs typeface="Arial"/>
                <a:sym typeface="Arial"/>
              </a:defRPr>
            </a:lvl2pPr>
            <a:lvl3pPr marL="834369" indent="-377179" algn="ctr" defTabSz="457189">
              <a:lnSpc>
                <a:spcPct val="90000"/>
              </a:lnSpc>
              <a:spcBef>
                <a:spcPts val="500"/>
              </a:spcBef>
              <a:buFontTx/>
              <a:defRPr sz="3300">
                <a:solidFill>
                  <a:srgbClr val="003B71"/>
                </a:solidFill>
                <a:latin typeface="Arial"/>
                <a:ea typeface="Arial"/>
                <a:cs typeface="Arial"/>
                <a:sym typeface="Arial"/>
              </a:defRPr>
            </a:lvl3pPr>
            <a:lvl4pPr marL="1104871" indent="-419089" algn="ctr" defTabSz="457189">
              <a:lnSpc>
                <a:spcPct val="90000"/>
              </a:lnSpc>
              <a:spcBef>
                <a:spcPts val="500"/>
              </a:spcBef>
              <a:buFontTx/>
              <a:buChar char="•"/>
              <a:defRPr sz="3300">
                <a:solidFill>
                  <a:srgbClr val="003B71"/>
                </a:solidFill>
                <a:latin typeface="Arial"/>
                <a:ea typeface="Arial"/>
                <a:cs typeface="Arial"/>
                <a:sym typeface="Arial"/>
              </a:defRPr>
            </a:lvl4pPr>
            <a:lvl5pPr marL="1333465" indent="-419089" algn="ctr" defTabSz="457189">
              <a:lnSpc>
                <a:spcPct val="90000"/>
              </a:lnSpc>
              <a:spcBef>
                <a:spcPts val="500"/>
              </a:spcBef>
              <a:buFontTx/>
              <a:buChar char="•"/>
              <a:defRPr sz="3300">
                <a:solidFill>
                  <a:srgbClr val="003B71"/>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417" name="Text Placeholder 6"/>
          <p:cNvSpPr/>
          <p:nvPr>
            <p:ph type="body" sz="quarter" idx="13"/>
          </p:nvPr>
        </p:nvSpPr>
        <p:spPr>
          <a:xfrm>
            <a:off x="578567" y="1871663"/>
            <a:ext cx="4964265" cy="1050136"/>
          </a:xfrm>
          <a:prstGeom prst="rect">
            <a:avLst/>
          </a:prstGeom>
        </p:spPr>
        <p:txBody>
          <a:bodyPr/>
          <a:lstStyle/>
          <a:p>
            <a:pPr/>
          </a:p>
        </p:txBody>
      </p:sp>
      <p:sp>
        <p:nvSpPr>
          <p:cNvPr id="418" name="Text Placeholder 6"/>
          <p:cNvSpPr/>
          <p:nvPr>
            <p:ph type="body" sz="quarter" idx="14"/>
          </p:nvPr>
        </p:nvSpPr>
        <p:spPr>
          <a:xfrm>
            <a:off x="6667426" y="1871663"/>
            <a:ext cx="4964264" cy="1050136"/>
          </a:xfrm>
          <a:prstGeom prst="rect">
            <a:avLst/>
          </a:prstGeom>
        </p:spPr>
        <p:txBody>
          <a:bodyPr/>
          <a:lstStyle/>
          <a:p>
            <a:pPr/>
          </a:p>
        </p:txBody>
      </p:sp>
      <p:sp>
        <p:nvSpPr>
          <p:cNvPr id="4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57" name="Title Text"/>
          <p:cNvSpPr txBox="1"/>
          <p:nvPr>
            <p:ph type="title"/>
          </p:nvPr>
        </p:nvSpPr>
        <p:spPr>
          <a:xfrm>
            <a:off x="914400" y="2130425"/>
            <a:ext cx="10363200" cy="1470029"/>
          </a:xfrm>
          <a:prstGeom prst="rect">
            <a:avLst/>
          </a:prstGeom>
          <a:noFill/>
          <a:ln w="12700" cap="flat">
            <a:noFill/>
            <a:miter lim="400000"/>
          </a:ln>
          <a:effectLst/>
        </p:spPr>
        <p:txBody>
          <a:bodyPr/>
          <a:lstStyle>
            <a:lvl1pPr>
              <a:defRPr sz="4400">
                <a:solidFill>
                  <a:srgbClr val="000000"/>
                </a:solidFill>
              </a:defRPr>
            </a:lvl1pPr>
          </a:lstStyle>
          <a:p>
            <a:pPr/>
            <a:r>
              <a:t>Title Text</a:t>
            </a:r>
          </a:p>
        </p:txBody>
      </p:sp>
      <p:sp>
        <p:nvSpPr>
          <p:cNvPr id="58" name="Body Level One…"/>
          <p:cNvSpPr txBox="1"/>
          <p:nvPr>
            <p:ph type="body" sz="quarter" idx="1"/>
          </p:nvPr>
        </p:nvSpPr>
        <p:spPr>
          <a:xfrm>
            <a:off x="1828800" y="3886200"/>
            <a:ext cx="85344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Custom Layout">
    <p:spTree>
      <p:nvGrpSpPr>
        <p:cNvPr id="1" name=""/>
        <p:cNvGrpSpPr/>
        <p:nvPr/>
      </p:nvGrpSpPr>
      <p:grpSpPr>
        <a:xfrm>
          <a:off x="0" y="0"/>
          <a:ext cx="0" cy="0"/>
          <a:chOff x="0" y="0"/>
          <a:chExt cx="0" cy="0"/>
        </a:xfrm>
      </p:grpSpPr>
      <p:sp>
        <p:nvSpPr>
          <p:cNvPr id="426" name="Title Text"/>
          <p:cNvSpPr txBox="1"/>
          <p:nvPr>
            <p:ph type="title"/>
          </p:nvPr>
        </p:nvSpPr>
        <p:spPr>
          <a:xfrm>
            <a:off x="416026" y="402021"/>
            <a:ext cx="6707748" cy="1121980"/>
          </a:xfrm>
          <a:prstGeom prst="rect">
            <a:avLst/>
          </a:prstGeom>
          <a:noFill/>
          <a:ln w="12700" cap="flat">
            <a:noFill/>
            <a:miter lim="400000"/>
          </a:ln>
          <a:effectLst/>
        </p:spPr>
        <p:txBody>
          <a:bodyPr lIns="121867" tIns="121867" rIns="121867" bIns="121867" anchor="t"/>
          <a:lstStyle>
            <a:lvl1pPr algn="l" defTabSz="457189">
              <a:defRPr sz="3000">
                <a:solidFill>
                  <a:srgbClr val="003B71"/>
                </a:solidFill>
                <a:latin typeface="Arial"/>
                <a:ea typeface="Arial"/>
                <a:cs typeface="Arial"/>
                <a:sym typeface="Arial"/>
              </a:defRPr>
            </a:lvl1pPr>
          </a:lstStyle>
          <a:p>
            <a:pPr/>
            <a:r>
              <a:t>Title Text</a:t>
            </a:r>
          </a:p>
        </p:txBody>
      </p:sp>
      <p:sp>
        <p:nvSpPr>
          <p:cNvPr id="427" name="Google Shape;130;p10"/>
          <p:cNvSpPr/>
          <p:nvPr/>
        </p:nvSpPr>
        <p:spPr>
          <a:xfrm>
            <a:off x="433496" y="3283287"/>
            <a:ext cx="5561084" cy="1981215"/>
          </a:xfrm>
          <a:prstGeom prst="rect">
            <a:avLst/>
          </a:prstGeom>
          <a:solidFill>
            <a:srgbClr val="DBF0D3"/>
          </a:solidFill>
          <a:ln w="12700">
            <a:miter lim="400000"/>
          </a:ln>
        </p:spPr>
        <p:txBody>
          <a:bodyPr lIns="45718" tIns="45718" rIns="45718" bIns="45718"/>
          <a:lstStyle/>
          <a:p>
            <a:pPr>
              <a:spcBef>
                <a:spcPts val="600"/>
              </a:spcBef>
              <a:defRPr sz="1500">
                <a:latin typeface="Arial"/>
                <a:ea typeface="Arial"/>
                <a:cs typeface="Arial"/>
                <a:sym typeface="Arial"/>
              </a:defRPr>
            </a:pPr>
          </a:p>
        </p:txBody>
      </p:sp>
      <p:sp>
        <p:nvSpPr>
          <p:cNvPr id="428" name="Google Shape;131;p10"/>
          <p:cNvSpPr/>
          <p:nvPr/>
        </p:nvSpPr>
        <p:spPr>
          <a:xfrm>
            <a:off x="433496" y="2368897"/>
            <a:ext cx="5561084" cy="914404"/>
          </a:xfrm>
          <a:prstGeom prst="rect">
            <a:avLst/>
          </a:prstGeom>
          <a:solidFill>
            <a:srgbClr val="559D37"/>
          </a:solidFill>
          <a:ln w="12700">
            <a:miter lim="400000"/>
          </a:ln>
        </p:spPr>
        <p:txBody>
          <a:bodyPr lIns="45718" tIns="45718" rIns="45718" bIns="45718" anchor="ctr"/>
          <a:lstStyle/>
          <a:p>
            <a:pPr>
              <a:defRPr sz="800">
                <a:latin typeface="Arial"/>
                <a:ea typeface="Arial"/>
                <a:cs typeface="Arial"/>
                <a:sym typeface="Arial"/>
              </a:defRPr>
            </a:pPr>
          </a:p>
        </p:txBody>
      </p:sp>
      <p:sp>
        <p:nvSpPr>
          <p:cNvPr id="429" name="Picture Placeholder 10"/>
          <p:cNvSpPr/>
          <p:nvPr>
            <p:ph type="pic" sz="half" idx="13"/>
          </p:nvPr>
        </p:nvSpPr>
        <p:spPr>
          <a:xfrm>
            <a:off x="7676152" y="0"/>
            <a:ext cx="4515853" cy="6858000"/>
          </a:xfrm>
          <a:prstGeom prst="rect">
            <a:avLst/>
          </a:prstGeom>
        </p:spPr>
        <p:txBody>
          <a:bodyPr lIns="91439" tIns="45719" rIns="91439" bIns="45719">
            <a:noAutofit/>
          </a:bodyPr>
          <a:lstStyle/>
          <a:p>
            <a:pPr/>
          </a:p>
        </p:txBody>
      </p:sp>
      <p:sp>
        <p:nvSpPr>
          <p:cNvPr id="430" name="Body Level One…"/>
          <p:cNvSpPr txBox="1"/>
          <p:nvPr>
            <p:ph type="body" sz="quarter" idx="1"/>
          </p:nvPr>
        </p:nvSpPr>
        <p:spPr>
          <a:xfrm>
            <a:off x="678567" y="2714625"/>
            <a:ext cx="4649979" cy="400051"/>
          </a:xfrm>
          <a:prstGeom prst="rect">
            <a:avLst/>
          </a:prstGeom>
        </p:spPr>
        <p:txBody>
          <a:bodyPr/>
          <a:lstStyle>
            <a:lvl1pPr marL="0" indent="0" defTabSz="457189">
              <a:lnSpc>
                <a:spcPct val="90000"/>
              </a:lnSpc>
              <a:spcBef>
                <a:spcPts val="500"/>
              </a:spcBef>
              <a:buSzTx/>
              <a:buFontTx/>
              <a:buNone/>
              <a:defRPr sz="2200">
                <a:solidFill>
                  <a:srgbClr val="FFFFFF"/>
                </a:solidFill>
                <a:latin typeface="Arial"/>
                <a:ea typeface="Arial"/>
                <a:cs typeface="Arial"/>
                <a:sym typeface="Arial"/>
              </a:defRPr>
            </a:lvl1pPr>
            <a:lvl2pPr marL="438137" indent="-209542" defTabSz="457189">
              <a:lnSpc>
                <a:spcPct val="90000"/>
              </a:lnSpc>
              <a:spcBef>
                <a:spcPts val="500"/>
              </a:spcBef>
              <a:buFontTx/>
              <a:buChar char="•"/>
              <a:defRPr sz="2200">
                <a:solidFill>
                  <a:srgbClr val="FFFFFF"/>
                </a:solidFill>
                <a:latin typeface="Arial"/>
                <a:ea typeface="Arial"/>
                <a:cs typeface="Arial"/>
                <a:sym typeface="Arial"/>
              </a:defRPr>
            </a:lvl2pPr>
            <a:lvl3pPr marL="708642" indent="-251451" defTabSz="457189">
              <a:lnSpc>
                <a:spcPct val="90000"/>
              </a:lnSpc>
              <a:spcBef>
                <a:spcPts val="500"/>
              </a:spcBef>
              <a:buFontTx/>
              <a:defRPr sz="2200">
                <a:solidFill>
                  <a:srgbClr val="FFFFFF"/>
                </a:solidFill>
                <a:latin typeface="Arial"/>
                <a:ea typeface="Arial"/>
                <a:cs typeface="Arial"/>
                <a:sym typeface="Arial"/>
              </a:defRPr>
            </a:lvl3pPr>
            <a:lvl4pPr marL="965175" indent="-279392" defTabSz="457189">
              <a:lnSpc>
                <a:spcPct val="90000"/>
              </a:lnSpc>
              <a:spcBef>
                <a:spcPts val="500"/>
              </a:spcBef>
              <a:buFontTx/>
              <a:buChar char="•"/>
              <a:defRPr sz="2200">
                <a:solidFill>
                  <a:srgbClr val="FFFFFF"/>
                </a:solidFill>
                <a:latin typeface="Arial"/>
                <a:ea typeface="Arial"/>
                <a:cs typeface="Arial"/>
                <a:sym typeface="Arial"/>
              </a:defRPr>
            </a:lvl4pPr>
            <a:lvl5pPr marL="1193768" indent="-279392" defTabSz="457189">
              <a:lnSpc>
                <a:spcPct val="90000"/>
              </a:lnSpc>
              <a:spcBef>
                <a:spcPts val="500"/>
              </a:spcBef>
              <a:buFontTx/>
              <a:buChar char="•"/>
              <a:defRPr sz="2200">
                <a:solidFill>
                  <a:srgbClr val="FFFFFF"/>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431" name="Text Placeholder 2"/>
          <p:cNvSpPr/>
          <p:nvPr>
            <p:ph type="body" sz="quarter" idx="14"/>
          </p:nvPr>
        </p:nvSpPr>
        <p:spPr>
          <a:xfrm>
            <a:off x="678564" y="3428998"/>
            <a:ext cx="4649984" cy="400056"/>
          </a:xfrm>
          <a:prstGeom prst="rect">
            <a:avLst/>
          </a:prstGeom>
        </p:spPr>
        <p:txBody>
          <a:bodyPr/>
          <a:lstStyle/>
          <a:p>
            <a:pPr marL="277749" indent="-277749" defTabSz="740663">
              <a:spcBef>
                <a:spcPts val="500"/>
              </a:spcBef>
              <a:defRPr sz="2592"/>
            </a:pPr>
          </a:p>
        </p:txBody>
      </p:sp>
      <p:sp>
        <p:nvSpPr>
          <p:cNvPr id="4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Custom Layout">
    <p:spTree>
      <p:nvGrpSpPr>
        <p:cNvPr id="1" name=""/>
        <p:cNvGrpSpPr/>
        <p:nvPr/>
      </p:nvGrpSpPr>
      <p:grpSpPr>
        <a:xfrm>
          <a:off x="0" y="0"/>
          <a:ext cx="0" cy="0"/>
          <a:chOff x="0" y="0"/>
          <a:chExt cx="0" cy="0"/>
        </a:xfrm>
      </p:grpSpPr>
      <p:sp>
        <p:nvSpPr>
          <p:cNvPr id="439" name="Title Text"/>
          <p:cNvSpPr txBox="1"/>
          <p:nvPr>
            <p:ph type="title"/>
          </p:nvPr>
        </p:nvSpPr>
        <p:spPr>
          <a:xfrm>
            <a:off x="416026" y="402021"/>
            <a:ext cx="6707748" cy="1121980"/>
          </a:xfrm>
          <a:prstGeom prst="rect">
            <a:avLst/>
          </a:prstGeom>
          <a:noFill/>
          <a:ln w="12700" cap="flat">
            <a:noFill/>
            <a:miter lim="400000"/>
          </a:ln>
          <a:effectLst/>
        </p:spPr>
        <p:txBody>
          <a:bodyPr lIns="121867" tIns="121867" rIns="121867" bIns="121867" anchor="t"/>
          <a:lstStyle>
            <a:lvl1pPr algn="l" defTabSz="457189">
              <a:defRPr sz="3000">
                <a:solidFill>
                  <a:srgbClr val="003B71"/>
                </a:solidFill>
                <a:latin typeface="Arial"/>
                <a:ea typeface="Arial"/>
                <a:cs typeface="Arial"/>
                <a:sym typeface="Arial"/>
              </a:defRPr>
            </a:lvl1pPr>
          </a:lstStyle>
          <a:p>
            <a:pPr/>
            <a:r>
              <a:t>Title Text</a:t>
            </a:r>
          </a:p>
        </p:txBody>
      </p:sp>
      <p:sp>
        <p:nvSpPr>
          <p:cNvPr id="440" name="Google Shape;130;p10"/>
          <p:cNvSpPr/>
          <p:nvPr/>
        </p:nvSpPr>
        <p:spPr>
          <a:xfrm>
            <a:off x="433496" y="3283287"/>
            <a:ext cx="5561084" cy="1981215"/>
          </a:xfrm>
          <a:prstGeom prst="rect">
            <a:avLst/>
          </a:prstGeom>
          <a:solidFill>
            <a:srgbClr val="BDE9FF"/>
          </a:solidFill>
          <a:ln w="12700">
            <a:miter lim="400000"/>
          </a:ln>
        </p:spPr>
        <p:txBody>
          <a:bodyPr lIns="45718" tIns="45718" rIns="45718" bIns="45718"/>
          <a:lstStyle/>
          <a:p>
            <a:pPr>
              <a:spcBef>
                <a:spcPts val="600"/>
              </a:spcBef>
              <a:defRPr sz="1500">
                <a:latin typeface="Arial"/>
                <a:ea typeface="Arial"/>
                <a:cs typeface="Arial"/>
                <a:sym typeface="Arial"/>
              </a:defRPr>
            </a:pPr>
          </a:p>
        </p:txBody>
      </p:sp>
      <p:sp>
        <p:nvSpPr>
          <p:cNvPr id="441" name="Google Shape;131;p10"/>
          <p:cNvSpPr/>
          <p:nvPr/>
        </p:nvSpPr>
        <p:spPr>
          <a:xfrm>
            <a:off x="433496" y="2368897"/>
            <a:ext cx="5561084" cy="914404"/>
          </a:xfrm>
          <a:prstGeom prst="rect">
            <a:avLst/>
          </a:prstGeom>
          <a:solidFill>
            <a:srgbClr val="0078B3"/>
          </a:solidFill>
          <a:ln w="12700">
            <a:miter lim="400000"/>
          </a:ln>
        </p:spPr>
        <p:txBody>
          <a:bodyPr lIns="45718" tIns="45718" rIns="45718" bIns="45718" anchor="ctr"/>
          <a:lstStyle/>
          <a:p>
            <a:pPr>
              <a:defRPr sz="800">
                <a:latin typeface="Arial"/>
                <a:ea typeface="Arial"/>
                <a:cs typeface="Arial"/>
                <a:sym typeface="Arial"/>
              </a:defRPr>
            </a:pPr>
          </a:p>
        </p:txBody>
      </p:sp>
      <p:sp>
        <p:nvSpPr>
          <p:cNvPr id="442" name="Picture Placeholder 10"/>
          <p:cNvSpPr/>
          <p:nvPr>
            <p:ph type="pic" sz="half" idx="13"/>
          </p:nvPr>
        </p:nvSpPr>
        <p:spPr>
          <a:xfrm>
            <a:off x="7676152" y="0"/>
            <a:ext cx="4515853" cy="6858000"/>
          </a:xfrm>
          <a:prstGeom prst="rect">
            <a:avLst/>
          </a:prstGeom>
        </p:spPr>
        <p:txBody>
          <a:bodyPr lIns="91439" tIns="45719" rIns="91439" bIns="45719">
            <a:noAutofit/>
          </a:bodyPr>
          <a:lstStyle/>
          <a:p>
            <a:pPr/>
          </a:p>
        </p:txBody>
      </p:sp>
      <p:sp>
        <p:nvSpPr>
          <p:cNvPr id="443" name="Body Level One…"/>
          <p:cNvSpPr txBox="1"/>
          <p:nvPr>
            <p:ph type="body" sz="quarter" idx="1"/>
          </p:nvPr>
        </p:nvSpPr>
        <p:spPr>
          <a:xfrm>
            <a:off x="678567" y="2714625"/>
            <a:ext cx="4649979" cy="400051"/>
          </a:xfrm>
          <a:prstGeom prst="rect">
            <a:avLst/>
          </a:prstGeom>
        </p:spPr>
        <p:txBody>
          <a:bodyPr/>
          <a:lstStyle>
            <a:lvl1pPr marL="0" indent="0" defTabSz="457189">
              <a:lnSpc>
                <a:spcPct val="90000"/>
              </a:lnSpc>
              <a:spcBef>
                <a:spcPts val="500"/>
              </a:spcBef>
              <a:buSzTx/>
              <a:buFontTx/>
              <a:buNone/>
              <a:defRPr sz="2200">
                <a:solidFill>
                  <a:srgbClr val="FFFFFF"/>
                </a:solidFill>
                <a:latin typeface="Arial"/>
                <a:ea typeface="Arial"/>
                <a:cs typeface="Arial"/>
                <a:sym typeface="Arial"/>
              </a:defRPr>
            </a:lvl1pPr>
            <a:lvl2pPr marL="438137" indent="-209542" defTabSz="457189">
              <a:lnSpc>
                <a:spcPct val="90000"/>
              </a:lnSpc>
              <a:spcBef>
                <a:spcPts val="500"/>
              </a:spcBef>
              <a:buFontTx/>
              <a:buChar char="•"/>
              <a:defRPr sz="2200">
                <a:solidFill>
                  <a:srgbClr val="FFFFFF"/>
                </a:solidFill>
                <a:latin typeface="Arial"/>
                <a:ea typeface="Arial"/>
                <a:cs typeface="Arial"/>
                <a:sym typeface="Arial"/>
              </a:defRPr>
            </a:lvl2pPr>
            <a:lvl3pPr marL="708642" indent="-251451" defTabSz="457189">
              <a:lnSpc>
                <a:spcPct val="90000"/>
              </a:lnSpc>
              <a:spcBef>
                <a:spcPts val="500"/>
              </a:spcBef>
              <a:buFontTx/>
              <a:defRPr sz="2200">
                <a:solidFill>
                  <a:srgbClr val="FFFFFF"/>
                </a:solidFill>
                <a:latin typeface="Arial"/>
                <a:ea typeface="Arial"/>
                <a:cs typeface="Arial"/>
                <a:sym typeface="Arial"/>
              </a:defRPr>
            </a:lvl3pPr>
            <a:lvl4pPr marL="965175" indent="-279392" defTabSz="457189">
              <a:lnSpc>
                <a:spcPct val="90000"/>
              </a:lnSpc>
              <a:spcBef>
                <a:spcPts val="500"/>
              </a:spcBef>
              <a:buFontTx/>
              <a:buChar char="•"/>
              <a:defRPr sz="2200">
                <a:solidFill>
                  <a:srgbClr val="FFFFFF"/>
                </a:solidFill>
                <a:latin typeface="Arial"/>
                <a:ea typeface="Arial"/>
                <a:cs typeface="Arial"/>
                <a:sym typeface="Arial"/>
              </a:defRPr>
            </a:lvl4pPr>
            <a:lvl5pPr marL="1193768" indent="-279392" defTabSz="457189">
              <a:lnSpc>
                <a:spcPct val="90000"/>
              </a:lnSpc>
              <a:spcBef>
                <a:spcPts val="500"/>
              </a:spcBef>
              <a:buFontTx/>
              <a:buChar char="•"/>
              <a:defRPr sz="2200">
                <a:solidFill>
                  <a:srgbClr val="FFFFFF"/>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444" name="Text Placeholder 2"/>
          <p:cNvSpPr/>
          <p:nvPr>
            <p:ph type="body" sz="quarter" idx="14"/>
          </p:nvPr>
        </p:nvSpPr>
        <p:spPr>
          <a:xfrm>
            <a:off x="678564" y="3428998"/>
            <a:ext cx="4649984" cy="400056"/>
          </a:xfrm>
          <a:prstGeom prst="rect">
            <a:avLst/>
          </a:prstGeom>
        </p:spPr>
        <p:txBody>
          <a:bodyPr/>
          <a:lstStyle/>
          <a:p>
            <a:pPr marL="277749" indent="-277749" defTabSz="740663">
              <a:spcBef>
                <a:spcPts val="500"/>
              </a:spcBef>
              <a:defRPr sz="2592"/>
            </a:pPr>
          </a:p>
        </p:txBody>
      </p:sp>
      <p:sp>
        <p:nvSpPr>
          <p:cNvPr id="4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Custom Layout">
    <p:spTree>
      <p:nvGrpSpPr>
        <p:cNvPr id="1" name=""/>
        <p:cNvGrpSpPr/>
        <p:nvPr/>
      </p:nvGrpSpPr>
      <p:grpSpPr>
        <a:xfrm>
          <a:off x="0" y="0"/>
          <a:ext cx="0" cy="0"/>
          <a:chOff x="0" y="0"/>
          <a:chExt cx="0" cy="0"/>
        </a:xfrm>
      </p:grpSpPr>
      <p:sp>
        <p:nvSpPr>
          <p:cNvPr id="452" name="Rectangle 2"/>
          <p:cNvSpPr/>
          <p:nvPr/>
        </p:nvSpPr>
        <p:spPr>
          <a:xfrm>
            <a:off x="-41884" y="1431234"/>
            <a:ext cx="3086120" cy="5426767"/>
          </a:xfrm>
          <a:prstGeom prst="rect">
            <a:avLst/>
          </a:prstGeom>
          <a:solidFill>
            <a:srgbClr val="40A2A0"/>
          </a:solidFill>
          <a:ln w="12700">
            <a:miter lim="400000"/>
          </a:ln>
        </p:spPr>
        <p:txBody>
          <a:bodyPr lIns="45718" tIns="45718" rIns="45718" bIns="45718" anchor="ctr"/>
          <a:lstStyle/>
          <a:p>
            <a:pPr algn="ctr">
              <a:defRPr sz="800">
                <a:solidFill>
                  <a:srgbClr val="FFFFFF"/>
                </a:solidFill>
                <a:latin typeface="Arial"/>
                <a:ea typeface="Arial"/>
                <a:cs typeface="Arial"/>
                <a:sym typeface="Arial"/>
              </a:defRPr>
            </a:pPr>
          </a:p>
        </p:txBody>
      </p:sp>
      <p:sp>
        <p:nvSpPr>
          <p:cNvPr id="453" name="Rectangle 3"/>
          <p:cNvSpPr/>
          <p:nvPr/>
        </p:nvSpPr>
        <p:spPr>
          <a:xfrm>
            <a:off x="3021482" y="1431234"/>
            <a:ext cx="3086121" cy="5426767"/>
          </a:xfrm>
          <a:prstGeom prst="rect">
            <a:avLst/>
          </a:prstGeom>
          <a:solidFill>
            <a:srgbClr val="003B71"/>
          </a:solidFill>
          <a:ln w="12700">
            <a:miter lim="400000"/>
          </a:ln>
        </p:spPr>
        <p:txBody>
          <a:bodyPr lIns="45718" tIns="45718" rIns="45718" bIns="45718" anchor="ctr"/>
          <a:lstStyle/>
          <a:p>
            <a:pPr algn="ctr">
              <a:defRPr sz="800">
                <a:solidFill>
                  <a:srgbClr val="FFFFFF"/>
                </a:solidFill>
                <a:latin typeface="Arial"/>
                <a:ea typeface="Arial"/>
                <a:cs typeface="Arial"/>
                <a:sym typeface="Arial"/>
              </a:defRPr>
            </a:pPr>
          </a:p>
        </p:txBody>
      </p:sp>
      <p:sp>
        <p:nvSpPr>
          <p:cNvPr id="454" name="Rectangle 4"/>
          <p:cNvSpPr/>
          <p:nvPr/>
        </p:nvSpPr>
        <p:spPr>
          <a:xfrm>
            <a:off x="6084847" y="1431234"/>
            <a:ext cx="3086120" cy="5426767"/>
          </a:xfrm>
          <a:prstGeom prst="rect">
            <a:avLst/>
          </a:prstGeom>
          <a:solidFill>
            <a:srgbClr val="559D37"/>
          </a:solidFill>
          <a:ln w="12700">
            <a:miter lim="400000"/>
          </a:ln>
        </p:spPr>
        <p:txBody>
          <a:bodyPr lIns="45718" tIns="45718" rIns="45718" bIns="45718" anchor="ctr"/>
          <a:lstStyle/>
          <a:p>
            <a:pPr algn="ctr">
              <a:defRPr sz="800">
                <a:solidFill>
                  <a:srgbClr val="FFFFFF"/>
                </a:solidFill>
                <a:latin typeface="Arial"/>
                <a:ea typeface="Arial"/>
                <a:cs typeface="Arial"/>
                <a:sym typeface="Arial"/>
              </a:defRPr>
            </a:pPr>
          </a:p>
        </p:txBody>
      </p:sp>
      <p:sp>
        <p:nvSpPr>
          <p:cNvPr id="455" name="Rectangle 5"/>
          <p:cNvSpPr/>
          <p:nvPr/>
        </p:nvSpPr>
        <p:spPr>
          <a:xfrm>
            <a:off x="9148212" y="1431234"/>
            <a:ext cx="3086120" cy="5426767"/>
          </a:xfrm>
          <a:prstGeom prst="rect">
            <a:avLst/>
          </a:prstGeom>
          <a:solidFill>
            <a:srgbClr val="0078B3"/>
          </a:solidFill>
          <a:ln w="12700">
            <a:miter lim="400000"/>
          </a:ln>
        </p:spPr>
        <p:txBody>
          <a:bodyPr lIns="45718" tIns="45718" rIns="45718" bIns="45718" anchor="ctr"/>
          <a:lstStyle/>
          <a:p>
            <a:pPr algn="ctr">
              <a:defRPr sz="800">
                <a:solidFill>
                  <a:srgbClr val="FFFFFF"/>
                </a:solidFill>
                <a:latin typeface="Arial"/>
                <a:ea typeface="Arial"/>
                <a:cs typeface="Arial"/>
                <a:sym typeface="Arial"/>
              </a:defRPr>
            </a:pPr>
          </a:p>
        </p:txBody>
      </p:sp>
      <p:sp>
        <p:nvSpPr>
          <p:cNvPr id="456" name="Body Level One…"/>
          <p:cNvSpPr txBox="1"/>
          <p:nvPr>
            <p:ph type="body" sz="quarter" idx="1"/>
          </p:nvPr>
        </p:nvSpPr>
        <p:spPr>
          <a:xfrm>
            <a:off x="471426" y="2493167"/>
            <a:ext cx="1335709" cy="264323"/>
          </a:xfrm>
          <a:prstGeom prst="rect">
            <a:avLst/>
          </a:prstGeom>
        </p:spPr>
        <p:txBody>
          <a:bodyPr/>
          <a:lstStyle>
            <a:lvl1pPr marL="0" indent="0" defTabSz="457189">
              <a:lnSpc>
                <a:spcPct val="90000"/>
              </a:lnSpc>
              <a:spcBef>
                <a:spcPts val="500"/>
              </a:spcBef>
              <a:buSzTx/>
              <a:buFontTx/>
              <a:buNone/>
              <a:defRPr b="1" sz="1800">
                <a:solidFill>
                  <a:srgbClr val="FFFFFF"/>
                </a:solidFill>
                <a:latin typeface="Arial"/>
                <a:ea typeface="Arial"/>
                <a:cs typeface="Arial"/>
                <a:sym typeface="Arial"/>
              </a:defRPr>
            </a:lvl1pPr>
            <a:lvl2pPr marL="400039" indent="-171445" defTabSz="457189">
              <a:lnSpc>
                <a:spcPct val="90000"/>
              </a:lnSpc>
              <a:spcBef>
                <a:spcPts val="500"/>
              </a:spcBef>
              <a:buFontTx/>
              <a:buChar char="•"/>
              <a:defRPr b="1" sz="1800">
                <a:solidFill>
                  <a:srgbClr val="FFFFFF"/>
                </a:solidFill>
                <a:latin typeface="Arial"/>
                <a:ea typeface="Arial"/>
                <a:cs typeface="Arial"/>
                <a:sym typeface="Arial"/>
              </a:defRPr>
            </a:lvl2pPr>
            <a:lvl3pPr marL="662923" indent="-205734" defTabSz="457189">
              <a:lnSpc>
                <a:spcPct val="90000"/>
              </a:lnSpc>
              <a:spcBef>
                <a:spcPts val="500"/>
              </a:spcBef>
              <a:buFontTx/>
              <a:defRPr b="1" sz="1800">
                <a:solidFill>
                  <a:srgbClr val="FFFFFF"/>
                </a:solidFill>
                <a:latin typeface="Arial"/>
                <a:ea typeface="Arial"/>
                <a:cs typeface="Arial"/>
                <a:sym typeface="Arial"/>
              </a:defRPr>
            </a:lvl3pPr>
            <a:lvl4pPr marL="914375" indent="-228593" defTabSz="457189">
              <a:lnSpc>
                <a:spcPct val="90000"/>
              </a:lnSpc>
              <a:spcBef>
                <a:spcPts val="500"/>
              </a:spcBef>
              <a:buFontTx/>
              <a:buChar char="•"/>
              <a:defRPr b="1" sz="1800">
                <a:solidFill>
                  <a:srgbClr val="FFFFFF"/>
                </a:solidFill>
                <a:latin typeface="Arial"/>
                <a:ea typeface="Arial"/>
                <a:cs typeface="Arial"/>
                <a:sym typeface="Arial"/>
              </a:defRPr>
            </a:lvl4pPr>
            <a:lvl5pPr marL="1142971" indent="-228593" defTabSz="457189">
              <a:lnSpc>
                <a:spcPct val="90000"/>
              </a:lnSpc>
              <a:spcBef>
                <a:spcPts val="500"/>
              </a:spcBef>
              <a:buFontTx/>
              <a:buChar char="•"/>
              <a:defRPr b="1" sz="1800">
                <a:solidFill>
                  <a:srgbClr val="FFFFFF"/>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457" name="Text Placeholder 30"/>
          <p:cNvSpPr/>
          <p:nvPr>
            <p:ph type="body" sz="quarter" idx="13"/>
          </p:nvPr>
        </p:nvSpPr>
        <p:spPr>
          <a:xfrm>
            <a:off x="3505537" y="2493167"/>
            <a:ext cx="1335712" cy="264323"/>
          </a:xfrm>
          <a:prstGeom prst="rect">
            <a:avLst/>
          </a:prstGeom>
        </p:spPr>
        <p:txBody>
          <a:bodyPr/>
          <a:lstStyle/>
          <a:p>
            <a:pPr marL="147447" indent="-147447" defTabSz="393192">
              <a:spcBef>
                <a:spcPts val="300"/>
              </a:spcBef>
              <a:defRPr sz="1376"/>
            </a:pPr>
          </a:p>
        </p:txBody>
      </p:sp>
      <p:sp>
        <p:nvSpPr>
          <p:cNvPr id="458" name="Text Placeholder 30"/>
          <p:cNvSpPr/>
          <p:nvPr>
            <p:ph type="body" sz="quarter" idx="14"/>
          </p:nvPr>
        </p:nvSpPr>
        <p:spPr>
          <a:xfrm>
            <a:off x="6400760" y="2493167"/>
            <a:ext cx="1335712" cy="264323"/>
          </a:xfrm>
          <a:prstGeom prst="rect">
            <a:avLst/>
          </a:prstGeom>
        </p:spPr>
        <p:txBody>
          <a:bodyPr/>
          <a:lstStyle/>
          <a:p>
            <a:pPr marL="147447" indent="-147447" defTabSz="393192">
              <a:spcBef>
                <a:spcPts val="300"/>
              </a:spcBef>
              <a:defRPr sz="1376"/>
            </a:pPr>
          </a:p>
        </p:txBody>
      </p:sp>
      <p:sp>
        <p:nvSpPr>
          <p:cNvPr id="459" name="Text Placeholder 30"/>
          <p:cNvSpPr/>
          <p:nvPr>
            <p:ph type="body" sz="quarter" idx="15"/>
          </p:nvPr>
        </p:nvSpPr>
        <p:spPr>
          <a:xfrm>
            <a:off x="9448362" y="2493167"/>
            <a:ext cx="1335712" cy="264323"/>
          </a:xfrm>
          <a:prstGeom prst="rect">
            <a:avLst/>
          </a:prstGeom>
        </p:spPr>
        <p:txBody>
          <a:bodyPr/>
          <a:lstStyle/>
          <a:p>
            <a:pPr marL="147447" indent="-147447" defTabSz="393192">
              <a:spcBef>
                <a:spcPts val="300"/>
              </a:spcBef>
              <a:defRPr sz="1376"/>
            </a:pPr>
          </a:p>
        </p:txBody>
      </p:sp>
      <p:sp>
        <p:nvSpPr>
          <p:cNvPr id="460" name="Text Placeholder 30"/>
          <p:cNvSpPr/>
          <p:nvPr>
            <p:ph type="body" sz="quarter" idx="16"/>
          </p:nvPr>
        </p:nvSpPr>
        <p:spPr>
          <a:xfrm>
            <a:off x="471426" y="3848101"/>
            <a:ext cx="1335712" cy="264323"/>
          </a:xfrm>
          <a:prstGeom prst="rect">
            <a:avLst/>
          </a:prstGeom>
        </p:spPr>
        <p:txBody>
          <a:bodyPr/>
          <a:lstStyle/>
          <a:p>
            <a:pPr marL="147447" indent="-147447" defTabSz="393192">
              <a:spcBef>
                <a:spcPts val="300"/>
              </a:spcBef>
              <a:defRPr sz="1376"/>
            </a:pPr>
          </a:p>
        </p:txBody>
      </p:sp>
      <p:sp>
        <p:nvSpPr>
          <p:cNvPr id="461" name="Text Placeholder 30"/>
          <p:cNvSpPr/>
          <p:nvPr>
            <p:ph type="body" sz="quarter" idx="17"/>
          </p:nvPr>
        </p:nvSpPr>
        <p:spPr>
          <a:xfrm>
            <a:off x="3505537" y="3848101"/>
            <a:ext cx="1335712" cy="264323"/>
          </a:xfrm>
          <a:prstGeom prst="rect">
            <a:avLst/>
          </a:prstGeom>
        </p:spPr>
        <p:txBody>
          <a:bodyPr/>
          <a:lstStyle/>
          <a:p>
            <a:pPr marL="147447" indent="-147447" defTabSz="393192">
              <a:spcBef>
                <a:spcPts val="300"/>
              </a:spcBef>
              <a:defRPr sz="1376"/>
            </a:pPr>
          </a:p>
        </p:txBody>
      </p:sp>
      <p:sp>
        <p:nvSpPr>
          <p:cNvPr id="462" name="Text Placeholder 30"/>
          <p:cNvSpPr/>
          <p:nvPr>
            <p:ph type="body" sz="quarter" idx="18"/>
          </p:nvPr>
        </p:nvSpPr>
        <p:spPr>
          <a:xfrm>
            <a:off x="6400760" y="3848101"/>
            <a:ext cx="1335712" cy="264323"/>
          </a:xfrm>
          <a:prstGeom prst="rect">
            <a:avLst/>
          </a:prstGeom>
        </p:spPr>
        <p:txBody>
          <a:bodyPr/>
          <a:lstStyle/>
          <a:p>
            <a:pPr marL="147447" indent="-147447" defTabSz="393192">
              <a:spcBef>
                <a:spcPts val="300"/>
              </a:spcBef>
              <a:defRPr sz="1376"/>
            </a:pPr>
          </a:p>
        </p:txBody>
      </p:sp>
      <p:sp>
        <p:nvSpPr>
          <p:cNvPr id="463" name="Text Placeholder 30"/>
          <p:cNvSpPr/>
          <p:nvPr>
            <p:ph type="body" sz="quarter" idx="19"/>
          </p:nvPr>
        </p:nvSpPr>
        <p:spPr>
          <a:xfrm>
            <a:off x="9448362" y="3848101"/>
            <a:ext cx="1335712" cy="264323"/>
          </a:xfrm>
          <a:prstGeom prst="rect">
            <a:avLst/>
          </a:prstGeom>
        </p:spPr>
        <p:txBody>
          <a:bodyPr/>
          <a:lstStyle/>
          <a:p>
            <a:pPr marL="147447" indent="-147447" defTabSz="393192">
              <a:spcBef>
                <a:spcPts val="300"/>
              </a:spcBef>
              <a:defRPr sz="1376"/>
            </a:pPr>
          </a:p>
        </p:txBody>
      </p:sp>
      <p:sp>
        <p:nvSpPr>
          <p:cNvPr id="464" name="Text Placeholder 30"/>
          <p:cNvSpPr/>
          <p:nvPr>
            <p:ph type="body" sz="quarter" idx="20"/>
          </p:nvPr>
        </p:nvSpPr>
        <p:spPr>
          <a:xfrm>
            <a:off x="471426" y="4991101"/>
            <a:ext cx="1335712" cy="264323"/>
          </a:xfrm>
          <a:prstGeom prst="rect">
            <a:avLst/>
          </a:prstGeom>
        </p:spPr>
        <p:txBody>
          <a:bodyPr/>
          <a:lstStyle/>
          <a:p>
            <a:pPr marL="147447" indent="-147447" defTabSz="393192">
              <a:spcBef>
                <a:spcPts val="300"/>
              </a:spcBef>
              <a:defRPr sz="1376"/>
            </a:pPr>
          </a:p>
        </p:txBody>
      </p:sp>
      <p:sp>
        <p:nvSpPr>
          <p:cNvPr id="465" name="Text Placeholder 30"/>
          <p:cNvSpPr/>
          <p:nvPr>
            <p:ph type="body" sz="quarter" idx="21"/>
          </p:nvPr>
        </p:nvSpPr>
        <p:spPr>
          <a:xfrm>
            <a:off x="3505537" y="4991101"/>
            <a:ext cx="1335712" cy="264323"/>
          </a:xfrm>
          <a:prstGeom prst="rect">
            <a:avLst/>
          </a:prstGeom>
        </p:spPr>
        <p:txBody>
          <a:bodyPr/>
          <a:lstStyle/>
          <a:p>
            <a:pPr marL="147447" indent="-147447" defTabSz="393192">
              <a:spcBef>
                <a:spcPts val="300"/>
              </a:spcBef>
              <a:defRPr sz="1376"/>
            </a:pPr>
          </a:p>
        </p:txBody>
      </p:sp>
      <p:sp>
        <p:nvSpPr>
          <p:cNvPr id="466" name="Text Placeholder 30"/>
          <p:cNvSpPr/>
          <p:nvPr>
            <p:ph type="body" sz="quarter" idx="22"/>
          </p:nvPr>
        </p:nvSpPr>
        <p:spPr>
          <a:xfrm>
            <a:off x="6400760" y="4991101"/>
            <a:ext cx="1335712" cy="264323"/>
          </a:xfrm>
          <a:prstGeom prst="rect">
            <a:avLst/>
          </a:prstGeom>
        </p:spPr>
        <p:txBody>
          <a:bodyPr/>
          <a:lstStyle/>
          <a:p>
            <a:pPr marL="147447" indent="-147447" defTabSz="393192">
              <a:spcBef>
                <a:spcPts val="300"/>
              </a:spcBef>
              <a:defRPr sz="1376"/>
            </a:pPr>
          </a:p>
        </p:txBody>
      </p:sp>
      <p:sp>
        <p:nvSpPr>
          <p:cNvPr id="467" name="Text Placeholder 30"/>
          <p:cNvSpPr/>
          <p:nvPr>
            <p:ph type="body" sz="quarter" idx="23"/>
          </p:nvPr>
        </p:nvSpPr>
        <p:spPr>
          <a:xfrm>
            <a:off x="9448362" y="4991101"/>
            <a:ext cx="1335712" cy="264323"/>
          </a:xfrm>
          <a:prstGeom prst="rect">
            <a:avLst/>
          </a:prstGeom>
        </p:spPr>
        <p:txBody>
          <a:bodyPr/>
          <a:lstStyle/>
          <a:p>
            <a:pPr marL="147447" indent="-147447" defTabSz="393192">
              <a:spcBef>
                <a:spcPts val="300"/>
              </a:spcBef>
              <a:defRPr sz="1376"/>
            </a:pPr>
          </a:p>
        </p:txBody>
      </p:sp>
      <p:sp>
        <p:nvSpPr>
          <p:cNvPr id="468" name="Text Placeholder 43"/>
          <p:cNvSpPr/>
          <p:nvPr>
            <p:ph type="body" sz="quarter" idx="24"/>
          </p:nvPr>
        </p:nvSpPr>
        <p:spPr>
          <a:xfrm>
            <a:off x="364282" y="1571625"/>
            <a:ext cx="1507140" cy="871538"/>
          </a:xfrm>
          <a:prstGeom prst="rect">
            <a:avLst/>
          </a:prstGeom>
        </p:spPr>
        <p:txBody>
          <a:bodyPr/>
          <a:lstStyle/>
          <a:p>
            <a:pPr/>
          </a:p>
        </p:txBody>
      </p:sp>
      <p:sp>
        <p:nvSpPr>
          <p:cNvPr id="469" name="Text Placeholder 43"/>
          <p:cNvSpPr/>
          <p:nvPr>
            <p:ph type="body" sz="quarter" idx="25"/>
          </p:nvPr>
        </p:nvSpPr>
        <p:spPr>
          <a:xfrm>
            <a:off x="3505537" y="1571624"/>
            <a:ext cx="1507139" cy="835824"/>
          </a:xfrm>
          <a:prstGeom prst="rect">
            <a:avLst/>
          </a:prstGeom>
        </p:spPr>
        <p:txBody>
          <a:bodyPr/>
          <a:lstStyle/>
          <a:p>
            <a:pPr/>
          </a:p>
        </p:txBody>
      </p:sp>
      <p:sp>
        <p:nvSpPr>
          <p:cNvPr id="470" name="Text Placeholder 43"/>
          <p:cNvSpPr/>
          <p:nvPr>
            <p:ph type="body" sz="quarter" idx="26"/>
          </p:nvPr>
        </p:nvSpPr>
        <p:spPr>
          <a:xfrm>
            <a:off x="6407903" y="1571624"/>
            <a:ext cx="1507139" cy="850109"/>
          </a:xfrm>
          <a:prstGeom prst="rect">
            <a:avLst/>
          </a:prstGeom>
        </p:spPr>
        <p:txBody>
          <a:bodyPr/>
          <a:lstStyle/>
          <a:p>
            <a:pPr/>
          </a:p>
        </p:txBody>
      </p:sp>
      <p:sp>
        <p:nvSpPr>
          <p:cNvPr id="471" name="Text Placeholder 43"/>
          <p:cNvSpPr/>
          <p:nvPr>
            <p:ph type="body" sz="quarter" idx="27"/>
          </p:nvPr>
        </p:nvSpPr>
        <p:spPr>
          <a:xfrm>
            <a:off x="9424554" y="1571624"/>
            <a:ext cx="1507139" cy="850109"/>
          </a:xfrm>
          <a:prstGeom prst="rect">
            <a:avLst/>
          </a:prstGeom>
        </p:spPr>
        <p:txBody>
          <a:bodyPr/>
          <a:lstStyle/>
          <a:p>
            <a:pPr/>
          </a:p>
        </p:txBody>
      </p:sp>
      <p:sp>
        <p:nvSpPr>
          <p:cNvPr id="472" name="Text Placeholder 2"/>
          <p:cNvSpPr/>
          <p:nvPr>
            <p:ph type="body" sz="quarter" idx="28"/>
          </p:nvPr>
        </p:nvSpPr>
        <p:spPr>
          <a:xfrm>
            <a:off x="0" y="492919"/>
            <a:ext cx="12192000" cy="1221581"/>
          </a:xfrm>
          <a:prstGeom prst="rect">
            <a:avLst/>
          </a:prstGeom>
        </p:spPr>
        <p:txBody>
          <a:bodyPr/>
          <a:lstStyle/>
          <a:p>
            <a:pPr/>
          </a:p>
        </p:txBody>
      </p:sp>
      <p:sp>
        <p:nvSpPr>
          <p:cNvPr id="47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_Custom Layout">
    <p:spTree>
      <p:nvGrpSpPr>
        <p:cNvPr id="1" name=""/>
        <p:cNvGrpSpPr/>
        <p:nvPr/>
      </p:nvGrpSpPr>
      <p:grpSpPr>
        <a:xfrm>
          <a:off x="0" y="0"/>
          <a:ext cx="0" cy="0"/>
          <a:chOff x="0" y="0"/>
          <a:chExt cx="0" cy="0"/>
        </a:xfrm>
      </p:grpSpPr>
      <p:sp>
        <p:nvSpPr>
          <p:cNvPr id="480" name="Picture Placeholder 5"/>
          <p:cNvSpPr/>
          <p:nvPr>
            <p:ph type="pic" idx="13"/>
          </p:nvPr>
        </p:nvSpPr>
        <p:spPr>
          <a:xfrm>
            <a:off x="0" y="0"/>
            <a:ext cx="12192000" cy="6858000"/>
          </a:xfrm>
          <a:prstGeom prst="rect">
            <a:avLst/>
          </a:prstGeom>
        </p:spPr>
        <p:txBody>
          <a:bodyPr lIns="91439" tIns="45719" rIns="91439" bIns="45719">
            <a:noAutofit/>
          </a:bodyPr>
          <a:lstStyle/>
          <a:p>
            <a:pPr/>
          </a:p>
        </p:txBody>
      </p:sp>
      <p:sp>
        <p:nvSpPr>
          <p:cNvPr id="481" name="Body Level One…"/>
          <p:cNvSpPr txBox="1"/>
          <p:nvPr>
            <p:ph type="body" sz="quarter" idx="1"/>
          </p:nvPr>
        </p:nvSpPr>
        <p:spPr>
          <a:xfrm>
            <a:off x="0" y="492918"/>
            <a:ext cx="12192000" cy="1221584"/>
          </a:xfrm>
          <a:prstGeom prst="rect">
            <a:avLst/>
          </a:prstGeom>
        </p:spPr>
        <p:txBody>
          <a:bodyPr/>
          <a:lstStyle>
            <a:lvl1pPr marL="0" indent="0" algn="ctr" defTabSz="457189">
              <a:lnSpc>
                <a:spcPct val="90000"/>
              </a:lnSpc>
              <a:spcBef>
                <a:spcPts val="500"/>
              </a:spcBef>
              <a:buSzTx/>
              <a:buFontTx/>
              <a:buNone/>
              <a:defRPr sz="3300">
                <a:solidFill>
                  <a:srgbClr val="FFFFFF"/>
                </a:solidFill>
                <a:latin typeface="Arial"/>
                <a:ea typeface="Arial"/>
                <a:cs typeface="Arial"/>
                <a:sym typeface="Arial"/>
              </a:defRPr>
            </a:lvl1pPr>
            <a:lvl2pPr marL="542909" indent="-314314" algn="ctr" defTabSz="457189">
              <a:lnSpc>
                <a:spcPct val="90000"/>
              </a:lnSpc>
              <a:spcBef>
                <a:spcPts val="500"/>
              </a:spcBef>
              <a:buFontTx/>
              <a:buChar char="•"/>
              <a:defRPr sz="3300">
                <a:solidFill>
                  <a:srgbClr val="FFFFFF"/>
                </a:solidFill>
                <a:latin typeface="Arial"/>
                <a:ea typeface="Arial"/>
                <a:cs typeface="Arial"/>
                <a:sym typeface="Arial"/>
              </a:defRPr>
            </a:lvl2pPr>
            <a:lvl3pPr marL="834369" indent="-377179" algn="ctr" defTabSz="457189">
              <a:lnSpc>
                <a:spcPct val="90000"/>
              </a:lnSpc>
              <a:spcBef>
                <a:spcPts val="500"/>
              </a:spcBef>
              <a:buFontTx/>
              <a:defRPr sz="3300">
                <a:solidFill>
                  <a:srgbClr val="FFFFFF"/>
                </a:solidFill>
                <a:latin typeface="Arial"/>
                <a:ea typeface="Arial"/>
                <a:cs typeface="Arial"/>
                <a:sym typeface="Arial"/>
              </a:defRPr>
            </a:lvl3pPr>
            <a:lvl4pPr marL="1104871" indent="-419089" algn="ctr" defTabSz="457189">
              <a:lnSpc>
                <a:spcPct val="90000"/>
              </a:lnSpc>
              <a:spcBef>
                <a:spcPts val="500"/>
              </a:spcBef>
              <a:buFontTx/>
              <a:buChar char="•"/>
              <a:defRPr sz="3300">
                <a:solidFill>
                  <a:srgbClr val="FFFFFF"/>
                </a:solidFill>
                <a:latin typeface="Arial"/>
                <a:ea typeface="Arial"/>
                <a:cs typeface="Arial"/>
                <a:sym typeface="Arial"/>
              </a:defRPr>
            </a:lvl4pPr>
            <a:lvl5pPr marL="1333465" indent="-419089" algn="ctr" defTabSz="457189">
              <a:lnSpc>
                <a:spcPct val="90000"/>
              </a:lnSpc>
              <a:spcBef>
                <a:spcPts val="500"/>
              </a:spcBef>
              <a:buFontTx/>
              <a:buChar char="•"/>
              <a:defRPr sz="3300">
                <a:solidFill>
                  <a:srgbClr val="FFFFFF"/>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4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8_Custom Layout">
    <p:spTree>
      <p:nvGrpSpPr>
        <p:cNvPr id="1" name=""/>
        <p:cNvGrpSpPr/>
        <p:nvPr/>
      </p:nvGrpSpPr>
      <p:grpSpPr>
        <a:xfrm>
          <a:off x="0" y="0"/>
          <a:ext cx="0" cy="0"/>
          <a:chOff x="0" y="0"/>
          <a:chExt cx="0" cy="0"/>
        </a:xfrm>
      </p:grpSpPr>
      <p:pic>
        <p:nvPicPr>
          <p:cNvPr id="489" name="Picture 2" descr="Picture 2"/>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490" name="Rectangle 4"/>
          <p:cNvSpPr/>
          <p:nvPr/>
        </p:nvSpPr>
        <p:spPr>
          <a:xfrm>
            <a:off x="0" y="-2"/>
            <a:ext cx="12192000" cy="1818172"/>
          </a:xfrm>
          <a:prstGeom prst="rect">
            <a:avLst/>
          </a:prstGeom>
          <a:gradFill>
            <a:gsLst>
              <a:gs pos="0">
                <a:srgbClr val="000000">
                  <a:alpha val="32000"/>
                </a:srgbClr>
              </a:gs>
              <a:gs pos="100000">
                <a:srgbClr val="000000">
                  <a:alpha val="0"/>
                </a:srgbClr>
              </a:gs>
            </a:gsLst>
            <a:lin ang="5400000"/>
          </a:gradFill>
          <a:ln w="12700">
            <a:miter lim="400000"/>
          </a:ln>
        </p:spPr>
        <p:txBody>
          <a:bodyPr lIns="45718" tIns="45718" rIns="45718" bIns="45718" anchor="ctr"/>
          <a:lstStyle/>
          <a:p>
            <a:pPr algn="ctr">
              <a:defRPr sz="800">
                <a:solidFill>
                  <a:srgbClr val="FFFFFF"/>
                </a:solidFill>
                <a:latin typeface="Arial"/>
                <a:ea typeface="Arial"/>
                <a:cs typeface="Arial"/>
                <a:sym typeface="Arial"/>
              </a:defRPr>
            </a:pPr>
          </a:p>
        </p:txBody>
      </p:sp>
      <p:sp>
        <p:nvSpPr>
          <p:cNvPr id="491" name="Body Level One…"/>
          <p:cNvSpPr txBox="1"/>
          <p:nvPr>
            <p:ph type="body" sz="quarter" idx="1"/>
          </p:nvPr>
        </p:nvSpPr>
        <p:spPr>
          <a:xfrm>
            <a:off x="0" y="492918"/>
            <a:ext cx="12192000" cy="1221584"/>
          </a:xfrm>
          <a:prstGeom prst="rect">
            <a:avLst/>
          </a:prstGeom>
        </p:spPr>
        <p:txBody>
          <a:bodyPr/>
          <a:lstStyle>
            <a:lvl1pPr marL="0" indent="0" algn="ctr" defTabSz="457189">
              <a:lnSpc>
                <a:spcPct val="90000"/>
              </a:lnSpc>
              <a:spcBef>
                <a:spcPts val="500"/>
              </a:spcBef>
              <a:buSzTx/>
              <a:buFontTx/>
              <a:buNone/>
              <a:defRPr sz="3300">
                <a:solidFill>
                  <a:srgbClr val="FFFFFF"/>
                </a:solidFill>
                <a:latin typeface="Arial"/>
                <a:ea typeface="Arial"/>
                <a:cs typeface="Arial"/>
                <a:sym typeface="Arial"/>
              </a:defRPr>
            </a:lvl1pPr>
            <a:lvl2pPr marL="542909" indent="-314314" algn="ctr" defTabSz="457189">
              <a:lnSpc>
                <a:spcPct val="90000"/>
              </a:lnSpc>
              <a:spcBef>
                <a:spcPts val="500"/>
              </a:spcBef>
              <a:buFontTx/>
              <a:buChar char="•"/>
              <a:defRPr sz="3300">
                <a:solidFill>
                  <a:srgbClr val="FFFFFF"/>
                </a:solidFill>
                <a:latin typeface="Arial"/>
                <a:ea typeface="Arial"/>
                <a:cs typeface="Arial"/>
                <a:sym typeface="Arial"/>
              </a:defRPr>
            </a:lvl2pPr>
            <a:lvl3pPr marL="834369" indent="-377179" algn="ctr" defTabSz="457189">
              <a:lnSpc>
                <a:spcPct val="90000"/>
              </a:lnSpc>
              <a:spcBef>
                <a:spcPts val="500"/>
              </a:spcBef>
              <a:buFontTx/>
              <a:defRPr sz="3300">
                <a:solidFill>
                  <a:srgbClr val="FFFFFF"/>
                </a:solidFill>
                <a:latin typeface="Arial"/>
                <a:ea typeface="Arial"/>
                <a:cs typeface="Arial"/>
                <a:sym typeface="Arial"/>
              </a:defRPr>
            </a:lvl3pPr>
            <a:lvl4pPr marL="1104871" indent="-419089" algn="ctr" defTabSz="457189">
              <a:lnSpc>
                <a:spcPct val="90000"/>
              </a:lnSpc>
              <a:spcBef>
                <a:spcPts val="500"/>
              </a:spcBef>
              <a:buFontTx/>
              <a:buChar char="•"/>
              <a:defRPr sz="3300">
                <a:solidFill>
                  <a:srgbClr val="FFFFFF"/>
                </a:solidFill>
                <a:latin typeface="Arial"/>
                <a:ea typeface="Arial"/>
                <a:cs typeface="Arial"/>
                <a:sym typeface="Arial"/>
              </a:defRPr>
            </a:lvl4pPr>
            <a:lvl5pPr marL="1333465" indent="-419089" algn="ctr" defTabSz="457189">
              <a:lnSpc>
                <a:spcPct val="90000"/>
              </a:lnSpc>
              <a:spcBef>
                <a:spcPts val="500"/>
              </a:spcBef>
              <a:buFontTx/>
              <a:buChar char="•"/>
              <a:defRPr sz="3300">
                <a:solidFill>
                  <a:srgbClr val="FFFFFF"/>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4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9_Custom Layout">
    <p:spTree>
      <p:nvGrpSpPr>
        <p:cNvPr id="1" name=""/>
        <p:cNvGrpSpPr/>
        <p:nvPr/>
      </p:nvGrpSpPr>
      <p:grpSpPr>
        <a:xfrm>
          <a:off x="0" y="0"/>
          <a:ext cx="0" cy="0"/>
          <a:chOff x="0" y="0"/>
          <a:chExt cx="0" cy="0"/>
        </a:xfrm>
      </p:grpSpPr>
      <p:pic>
        <p:nvPicPr>
          <p:cNvPr id="499" name="Picture 8" descr="Picture 8"/>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500" name="Rectangle 4"/>
          <p:cNvSpPr/>
          <p:nvPr/>
        </p:nvSpPr>
        <p:spPr>
          <a:xfrm>
            <a:off x="0" y="-2"/>
            <a:ext cx="12192000" cy="1818172"/>
          </a:xfrm>
          <a:prstGeom prst="rect">
            <a:avLst/>
          </a:prstGeom>
          <a:gradFill>
            <a:gsLst>
              <a:gs pos="0">
                <a:srgbClr val="000000">
                  <a:alpha val="32000"/>
                </a:srgbClr>
              </a:gs>
              <a:gs pos="100000">
                <a:srgbClr val="000000">
                  <a:alpha val="0"/>
                </a:srgbClr>
              </a:gs>
            </a:gsLst>
            <a:lin ang="5400000"/>
          </a:gradFill>
          <a:ln w="12700">
            <a:miter lim="400000"/>
          </a:ln>
        </p:spPr>
        <p:txBody>
          <a:bodyPr lIns="45718" tIns="45718" rIns="45718" bIns="45718" anchor="ctr"/>
          <a:lstStyle/>
          <a:p>
            <a:pPr algn="ctr">
              <a:defRPr sz="800">
                <a:solidFill>
                  <a:srgbClr val="FFFFFF"/>
                </a:solidFill>
                <a:latin typeface="Arial"/>
                <a:ea typeface="Arial"/>
                <a:cs typeface="Arial"/>
                <a:sym typeface="Arial"/>
              </a:defRPr>
            </a:pPr>
          </a:p>
        </p:txBody>
      </p:sp>
      <p:sp>
        <p:nvSpPr>
          <p:cNvPr id="501" name="Body Level One…"/>
          <p:cNvSpPr txBox="1"/>
          <p:nvPr>
            <p:ph type="body" sz="quarter" idx="1"/>
          </p:nvPr>
        </p:nvSpPr>
        <p:spPr>
          <a:xfrm>
            <a:off x="0" y="492918"/>
            <a:ext cx="12192000" cy="1221584"/>
          </a:xfrm>
          <a:prstGeom prst="rect">
            <a:avLst/>
          </a:prstGeom>
        </p:spPr>
        <p:txBody>
          <a:bodyPr/>
          <a:lstStyle>
            <a:lvl1pPr marL="0" indent="0" algn="ctr" defTabSz="457189">
              <a:lnSpc>
                <a:spcPct val="90000"/>
              </a:lnSpc>
              <a:spcBef>
                <a:spcPts val="500"/>
              </a:spcBef>
              <a:buSzTx/>
              <a:buFontTx/>
              <a:buNone/>
              <a:defRPr sz="3300">
                <a:solidFill>
                  <a:srgbClr val="FFFFFF"/>
                </a:solidFill>
                <a:latin typeface="Arial"/>
                <a:ea typeface="Arial"/>
                <a:cs typeface="Arial"/>
                <a:sym typeface="Arial"/>
              </a:defRPr>
            </a:lvl1pPr>
            <a:lvl2pPr marL="542909" indent="-314314" algn="ctr" defTabSz="457189">
              <a:lnSpc>
                <a:spcPct val="90000"/>
              </a:lnSpc>
              <a:spcBef>
                <a:spcPts val="500"/>
              </a:spcBef>
              <a:buFontTx/>
              <a:buChar char="•"/>
              <a:defRPr sz="3300">
                <a:solidFill>
                  <a:srgbClr val="FFFFFF"/>
                </a:solidFill>
                <a:latin typeface="Arial"/>
                <a:ea typeface="Arial"/>
                <a:cs typeface="Arial"/>
                <a:sym typeface="Arial"/>
              </a:defRPr>
            </a:lvl2pPr>
            <a:lvl3pPr marL="834369" indent="-377179" algn="ctr" defTabSz="457189">
              <a:lnSpc>
                <a:spcPct val="90000"/>
              </a:lnSpc>
              <a:spcBef>
                <a:spcPts val="500"/>
              </a:spcBef>
              <a:buFontTx/>
              <a:defRPr sz="3300">
                <a:solidFill>
                  <a:srgbClr val="FFFFFF"/>
                </a:solidFill>
                <a:latin typeface="Arial"/>
                <a:ea typeface="Arial"/>
                <a:cs typeface="Arial"/>
                <a:sym typeface="Arial"/>
              </a:defRPr>
            </a:lvl3pPr>
            <a:lvl4pPr marL="1104871" indent="-419089" algn="ctr" defTabSz="457189">
              <a:lnSpc>
                <a:spcPct val="90000"/>
              </a:lnSpc>
              <a:spcBef>
                <a:spcPts val="500"/>
              </a:spcBef>
              <a:buFontTx/>
              <a:buChar char="•"/>
              <a:defRPr sz="3300">
                <a:solidFill>
                  <a:srgbClr val="FFFFFF"/>
                </a:solidFill>
                <a:latin typeface="Arial"/>
                <a:ea typeface="Arial"/>
                <a:cs typeface="Arial"/>
                <a:sym typeface="Arial"/>
              </a:defRPr>
            </a:lvl4pPr>
            <a:lvl5pPr marL="1333465" indent="-419089" algn="ctr" defTabSz="457189">
              <a:lnSpc>
                <a:spcPct val="90000"/>
              </a:lnSpc>
              <a:spcBef>
                <a:spcPts val="500"/>
              </a:spcBef>
              <a:buFontTx/>
              <a:buChar char="•"/>
              <a:defRPr sz="3300">
                <a:solidFill>
                  <a:srgbClr val="FFFFFF"/>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5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ext title slide">
    <p:spTree>
      <p:nvGrpSpPr>
        <p:cNvPr id="1" name=""/>
        <p:cNvGrpSpPr/>
        <p:nvPr/>
      </p:nvGrpSpPr>
      <p:grpSpPr>
        <a:xfrm>
          <a:off x="0" y="0"/>
          <a:ext cx="0" cy="0"/>
          <a:chOff x="0" y="0"/>
          <a:chExt cx="0" cy="0"/>
        </a:xfrm>
      </p:grpSpPr>
      <p:pic>
        <p:nvPicPr>
          <p:cNvPr id="509" name="Picture 5" descr="Picture 5"/>
          <p:cNvPicPr>
            <a:picLocks noChangeAspect="1"/>
          </p:cNvPicPr>
          <p:nvPr/>
        </p:nvPicPr>
        <p:blipFill>
          <a:blip r:embed="rId2">
            <a:extLst/>
          </a:blip>
          <a:stretch>
            <a:fillRect/>
          </a:stretch>
        </p:blipFill>
        <p:spPr>
          <a:xfrm>
            <a:off x="2485862" y="6338896"/>
            <a:ext cx="7220275" cy="369436"/>
          </a:xfrm>
          <a:prstGeom prst="rect">
            <a:avLst/>
          </a:prstGeom>
          <a:ln w="12700">
            <a:miter lim="400000"/>
          </a:ln>
        </p:spPr>
      </p:pic>
      <p:sp>
        <p:nvSpPr>
          <p:cNvPr id="510" name="Body Level One…"/>
          <p:cNvSpPr txBox="1"/>
          <p:nvPr>
            <p:ph type="body" sz="quarter" idx="1"/>
          </p:nvPr>
        </p:nvSpPr>
        <p:spPr>
          <a:xfrm>
            <a:off x="1828800" y="3886200"/>
            <a:ext cx="8534400" cy="1752600"/>
          </a:xfrm>
          <a:prstGeom prst="rect">
            <a:avLst/>
          </a:prstGeom>
        </p:spPr>
        <p:txBody>
          <a:bodyPr lIns="45718" tIns="45718" rIns="45718" bIns="45718"/>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511" name="Slide Number"/>
          <p:cNvSpPr txBox="1"/>
          <p:nvPr>
            <p:ph type="sldNum" sz="quarter" idx="2"/>
          </p:nvPr>
        </p:nvSpPr>
        <p:spPr>
          <a:xfrm>
            <a:off x="11563343" y="6442396"/>
            <a:ext cx="273059" cy="281939"/>
          </a:xfrm>
          <a:prstGeom prst="rect">
            <a:avLst/>
          </a:prstGeom>
        </p:spPr>
        <p:txBody>
          <a:bodyPr lIns="45718" tIns="45718" rIns="45718" bIns="45718"/>
          <a:lstStyle>
            <a:lvl1pPr>
              <a:defRPr>
                <a:latin typeface="Century Gothic"/>
                <a:ea typeface="Century Gothic"/>
                <a:cs typeface="Century Gothic"/>
                <a:sym typeface="Century Gothic"/>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title slide">
    <p:spTree>
      <p:nvGrpSpPr>
        <p:cNvPr id="1" name=""/>
        <p:cNvGrpSpPr/>
        <p:nvPr/>
      </p:nvGrpSpPr>
      <p:grpSpPr>
        <a:xfrm>
          <a:off x="0" y="0"/>
          <a:ext cx="0" cy="0"/>
          <a:chOff x="0" y="0"/>
          <a:chExt cx="0" cy="0"/>
        </a:xfrm>
      </p:grpSpPr>
      <p:pic>
        <p:nvPicPr>
          <p:cNvPr id="518" name="Picture 5" descr="Picture 5"/>
          <p:cNvPicPr>
            <a:picLocks noChangeAspect="1"/>
          </p:cNvPicPr>
          <p:nvPr/>
        </p:nvPicPr>
        <p:blipFill>
          <a:blip r:embed="rId2">
            <a:extLst/>
          </a:blip>
          <a:stretch>
            <a:fillRect/>
          </a:stretch>
        </p:blipFill>
        <p:spPr>
          <a:xfrm>
            <a:off x="2485862" y="6338896"/>
            <a:ext cx="7220275" cy="369436"/>
          </a:xfrm>
          <a:prstGeom prst="rect">
            <a:avLst/>
          </a:prstGeom>
          <a:ln w="12700">
            <a:miter lim="400000"/>
          </a:ln>
        </p:spPr>
      </p:pic>
      <p:sp>
        <p:nvSpPr>
          <p:cNvPr id="519" name="Title Text"/>
          <p:cNvSpPr txBox="1"/>
          <p:nvPr>
            <p:ph type="title"/>
          </p:nvPr>
        </p:nvSpPr>
        <p:spPr>
          <a:xfrm>
            <a:off x="914400" y="2130426"/>
            <a:ext cx="10363200" cy="1470027"/>
          </a:xfrm>
          <a:prstGeom prst="rect">
            <a:avLst/>
          </a:prstGeom>
          <a:noFill/>
          <a:ln w="12700" cap="flat">
            <a:noFill/>
            <a:miter lim="400000"/>
          </a:ln>
          <a:effectLst/>
        </p:spPr>
        <p:txBody>
          <a:bodyPr lIns="45718" tIns="45718" rIns="45718" bIns="45718"/>
          <a:lstStyle>
            <a:lvl1pPr>
              <a:defRPr sz="4400"/>
            </a:lvl1pPr>
          </a:lstStyle>
          <a:p>
            <a:pPr/>
            <a:r>
              <a:t>Title Text</a:t>
            </a:r>
          </a:p>
        </p:txBody>
      </p:sp>
      <p:sp>
        <p:nvSpPr>
          <p:cNvPr id="520" name="Body Level One…"/>
          <p:cNvSpPr txBox="1"/>
          <p:nvPr>
            <p:ph type="body" sz="quarter" idx="1"/>
          </p:nvPr>
        </p:nvSpPr>
        <p:spPr>
          <a:xfrm>
            <a:off x="1828800" y="3886200"/>
            <a:ext cx="8534400" cy="1752600"/>
          </a:xfrm>
          <a:prstGeom prst="rect">
            <a:avLst/>
          </a:prstGeom>
        </p:spPr>
        <p:txBody>
          <a:bodyPr lIns="45718" tIns="45718" rIns="45718" bIns="45718"/>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521" name="Slide Number"/>
          <p:cNvSpPr txBox="1"/>
          <p:nvPr>
            <p:ph type="sldNum" sz="quarter" idx="2"/>
          </p:nvPr>
        </p:nvSpPr>
        <p:spPr>
          <a:xfrm>
            <a:off x="8478980" y="6232200"/>
            <a:ext cx="258620" cy="24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pic>
        <p:nvPicPr>
          <p:cNvPr id="528" name="Picture 5" descr="Picture 5"/>
          <p:cNvPicPr>
            <a:picLocks noChangeAspect="1"/>
          </p:cNvPicPr>
          <p:nvPr/>
        </p:nvPicPr>
        <p:blipFill>
          <a:blip r:embed="rId2">
            <a:extLst/>
          </a:blip>
          <a:stretch>
            <a:fillRect/>
          </a:stretch>
        </p:blipFill>
        <p:spPr>
          <a:xfrm>
            <a:off x="2485862" y="6338896"/>
            <a:ext cx="7220275" cy="369436"/>
          </a:xfrm>
          <a:prstGeom prst="rect">
            <a:avLst/>
          </a:prstGeom>
          <a:ln w="12700">
            <a:miter lim="400000"/>
          </a:ln>
        </p:spPr>
      </p:pic>
      <p:sp>
        <p:nvSpPr>
          <p:cNvPr id="529" name="Title Text"/>
          <p:cNvSpPr txBox="1"/>
          <p:nvPr>
            <p:ph type="title"/>
          </p:nvPr>
        </p:nvSpPr>
        <p:spPr>
          <a:xfrm>
            <a:off x="609600" y="274638"/>
            <a:ext cx="10972800" cy="1143001"/>
          </a:xfrm>
          <a:prstGeom prst="rect">
            <a:avLst/>
          </a:prstGeom>
          <a:noFill/>
          <a:ln w="12700" cap="flat">
            <a:noFill/>
            <a:miter lim="400000"/>
          </a:ln>
          <a:effectLst/>
        </p:spPr>
        <p:txBody>
          <a:bodyPr lIns="45718" tIns="45718" rIns="45718" bIns="45718"/>
          <a:lstStyle>
            <a:lvl1pPr>
              <a:defRPr sz="4400"/>
            </a:lvl1pPr>
          </a:lstStyle>
          <a:p>
            <a:pPr/>
            <a:r>
              <a:t>Title Text</a:t>
            </a:r>
          </a:p>
        </p:txBody>
      </p:sp>
      <p:sp>
        <p:nvSpPr>
          <p:cNvPr id="530" name="Body Level One…"/>
          <p:cNvSpPr txBox="1"/>
          <p:nvPr>
            <p:ph type="body" idx="1"/>
          </p:nvPr>
        </p:nvSpPr>
        <p:spPr>
          <a:prstGeom prst="rect">
            <a:avLst/>
          </a:prstGeom>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531" name="Slide Number"/>
          <p:cNvSpPr txBox="1"/>
          <p:nvPr>
            <p:ph type="sldNum" sz="quarter" idx="2"/>
          </p:nvPr>
        </p:nvSpPr>
        <p:spPr>
          <a:xfrm>
            <a:off x="8478980" y="6232200"/>
            <a:ext cx="258620" cy="24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pic>
        <p:nvPicPr>
          <p:cNvPr id="538" name="Picture 5" descr="Picture 5"/>
          <p:cNvPicPr>
            <a:picLocks noChangeAspect="1"/>
          </p:cNvPicPr>
          <p:nvPr/>
        </p:nvPicPr>
        <p:blipFill>
          <a:blip r:embed="rId2">
            <a:extLst/>
          </a:blip>
          <a:stretch>
            <a:fillRect/>
          </a:stretch>
        </p:blipFill>
        <p:spPr>
          <a:xfrm>
            <a:off x="2485862" y="6338896"/>
            <a:ext cx="7220275" cy="369436"/>
          </a:xfrm>
          <a:prstGeom prst="rect">
            <a:avLst/>
          </a:prstGeom>
          <a:ln w="12700">
            <a:miter lim="400000"/>
          </a:ln>
        </p:spPr>
      </p:pic>
      <p:sp>
        <p:nvSpPr>
          <p:cNvPr id="539" name="Title Text"/>
          <p:cNvSpPr txBox="1"/>
          <p:nvPr>
            <p:ph type="title"/>
          </p:nvPr>
        </p:nvSpPr>
        <p:spPr>
          <a:xfrm>
            <a:off x="609600" y="274638"/>
            <a:ext cx="10972800" cy="1143001"/>
          </a:xfrm>
          <a:prstGeom prst="rect">
            <a:avLst/>
          </a:prstGeom>
          <a:noFill/>
          <a:ln w="12700" cap="flat">
            <a:noFill/>
            <a:miter lim="400000"/>
          </a:ln>
          <a:effectLst/>
        </p:spPr>
        <p:txBody>
          <a:bodyPr lIns="45718" tIns="45718" rIns="45718" bIns="45718"/>
          <a:lstStyle>
            <a:lvl1pPr>
              <a:defRPr sz="4400"/>
            </a:lvl1pPr>
          </a:lstStyle>
          <a:p>
            <a:pPr/>
            <a:r>
              <a:t>Title Text</a:t>
            </a:r>
          </a:p>
        </p:txBody>
      </p:sp>
      <p:sp>
        <p:nvSpPr>
          <p:cNvPr id="540" name="Body Level One…"/>
          <p:cNvSpPr txBox="1"/>
          <p:nvPr>
            <p:ph type="body" sz="half" idx="1"/>
          </p:nvPr>
        </p:nvSpPr>
        <p:spPr>
          <a:xfrm>
            <a:off x="609600" y="1600203"/>
            <a:ext cx="5384800" cy="4525963"/>
          </a:xfrm>
          <a:prstGeom prst="rect">
            <a:avLst/>
          </a:prstGeom>
        </p:spPr>
        <p:txBody>
          <a:bodyPr lIns="45718" tIns="45718" rIns="45718" bIns="45718"/>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541" name="Rectangle 4"/>
          <p:cNvSpPr/>
          <p:nvPr/>
        </p:nvSpPr>
        <p:spPr>
          <a:xfrm>
            <a:off x="0" y="0"/>
            <a:ext cx="12192000" cy="1325566"/>
          </a:xfrm>
          <a:prstGeom prst="rect">
            <a:avLst/>
          </a:prstGeom>
          <a:solidFill>
            <a:srgbClr val="294A80"/>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p>
        </p:txBody>
      </p:sp>
      <p:sp>
        <p:nvSpPr>
          <p:cNvPr id="542" name="Slide Number"/>
          <p:cNvSpPr txBox="1"/>
          <p:nvPr>
            <p:ph type="sldNum" sz="quarter" idx="2"/>
          </p:nvPr>
        </p:nvSpPr>
        <p:spPr>
          <a:xfrm>
            <a:off x="8478980" y="6232200"/>
            <a:ext cx="258620" cy="24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 Orange Header">
    <p:spTree>
      <p:nvGrpSpPr>
        <p:cNvPr id="1" name=""/>
        <p:cNvGrpSpPr/>
        <p:nvPr/>
      </p:nvGrpSpPr>
      <p:grpSpPr>
        <a:xfrm>
          <a:off x="0" y="0"/>
          <a:ext cx="0" cy="0"/>
          <a:chOff x="0" y="0"/>
          <a:chExt cx="0" cy="0"/>
        </a:xfrm>
      </p:grpSpPr>
      <p:sp>
        <p:nvSpPr>
          <p:cNvPr id="66"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7" name="Title Text"/>
          <p:cNvSpPr txBox="1"/>
          <p:nvPr>
            <p:ph type="title"/>
          </p:nvPr>
        </p:nvSpPr>
        <p:spPr>
          <a:prstGeom prst="rect">
            <a:avLst/>
          </a:prstGeom>
        </p:spPr>
        <p:txBody>
          <a:bodyPr/>
          <a:lstStyle/>
          <a:p>
            <a:pPr/>
            <a:r>
              <a:t>Title Text</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 Orange Header">
    <p:spTree>
      <p:nvGrpSpPr>
        <p:cNvPr id="1" name=""/>
        <p:cNvGrpSpPr/>
        <p:nvPr/>
      </p:nvGrpSpPr>
      <p:grpSpPr>
        <a:xfrm>
          <a:off x="0" y="0"/>
          <a:ext cx="0" cy="0"/>
          <a:chOff x="0" y="0"/>
          <a:chExt cx="0" cy="0"/>
        </a:xfrm>
      </p:grpSpPr>
      <p:pic>
        <p:nvPicPr>
          <p:cNvPr id="549" name="Picture 5" descr="Picture 5"/>
          <p:cNvPicPr>
            <a:picLocks noChangeAspect="1"/>
          </p:cNvPicPr>
          <p:nvPr/>
        </p:nvPicPr>
        <p:blipFill>
          <a:blip r:embed="rId2">
            <a:extLst/>
          </a:blip>
          <a:stretch>
            <a:fillRect/>
          </a:stretch>
        </p:blipFill>
        <p:spPr>
          <a:xfrm>
            <a:off x="2485862" y="6338896"/>
            <a:ext cx="7220275" cy="369436"/>
          </a:xfrm>
          <a:prstGeom prst="rect">
            <a:avLst/>
          </a:prstGeom>
          <a:ln w="12700">
            <a:miter lim="400000"/>
          </a:ln>
        </p:spPr>
      </p:pic>
      <p:sp>
        <p:nvSpPr>
          <p:cNvPr id="550" name="Body Level One…"/>
          <p:cNvSpPr txBox="1"/>
          <p:nvPr>
            <p:ph type="body" sz="half" idx="1"/>
          </p:nvPr>
        </p:nvSpPr>
        <p:spPr>
          <a:xfrm>
            <a:off x="609600" y="1600203"/>
            <a:ext cx="5384800" cy="4525963"/>
          </a:xfrm>
          <a:prstGeom prst="rect">
            <a:avLst/>
          </a:prstGeom>
        </p:spPr>
        <p:txBody>
          <a:bodyPr lIns="45718" tIns="45718" rIns="45718" bIns="45718"/>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551" name="Title Text"/>
          <p:cNvSpPr txBox="1"/>
          <p:nvPr>
            <p:ph type="title"/>
          </p:nvPr>
        </p:nvSpPr>
        <p:spPr>
          <a:prstGeom prst="rect">
            <a:avLst/>
          </a:prstGeom>
        </p:spPr>
        <p:txBody>
          <a:bodyPr lIns="45718" tIns="45718" rIns="45718" bIns="45718"/>
          <a:lstStyle/>
          <a:p>
            <a:pPr/>
            <a:r>
              <a:t>Title Text</a:t>
            </a:r>
          </a:p>
        </p:txBody>
      </p:sp>
      <p:sp>
        <p:nvSpPr>
          <p:cNvPr id="552" name="Slide Number"/>
          <p:cNvSpPr txBox="1"/>
          <p:nvPr>
            <p:ph type="sldNum" sz="quarter" idx="2"/>
          </p:nvPr>
        </p:nvSpPr>
        <p:spPr>
          <a:xfrm>
            <a:off x="8478980" y="6232200"/>
            <a:ext cx="258620" cy="24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pic>
        <p:nvPicPr>
          <p:cNvPr id="559" name="Picture 5" descr="Picture 5"/>
          <p:cNvPicPr>
            <a:picLocks noChangeAspect="1"/>
          </p:cNvPicPr>
          <p:nvPr/>
        </p:nvPicPr>
        <p:blipFill>
          <a:blip r:embed="rId2">
            <a:extLst/>
          </a:blip>
          <a:stretch>
            <a:fillRect/>
          </a:stretch>
        </p:blipFill>
        <p:spPr>
          <a:xfrm>
            <a:off x="2485862" y="6338896"/>
            <a:ext cx="7220275" cy="369436"/>
          </a:xfrm>
          <a:prstGeom prst="rect">
            <a:avLst/>
          </a:prstGeom>
          <a:ln w="12700">
            <a:miter lim="400000"/>
          </a:ln>
        </p:spPr>
      </p:pic>
      <p:sp>
        <p:nvSpPr>
          <p:cNvPr id="560" name="Title Text"/>
          <p:cNvSpPr txBox="1"/>
          <p:nvPr>
            <p:ph type="title"/>
          </p:nvPr>
        </p:nvSpPr>
        <p:spPr>
          <a:xfrm>
            <a:off x="609600" y="274638"/>
            <a:ext cx="10972800" cy="1143001"/>
          </a:xfrm>
          <a:prstGeom prst="rect">
            <a:avLst/>
          </a:prstGeom>
          <a:noFill/>
          <a:ln w="12700" cap="flat">
            <a:noFill/>
            <a:miter lim="400000"/>
          </a:ln>
          <a:effectLst/>
        </p:spPr>
        <p:txBody>
          <a:bodyPr lIns="45718" tIns="45718" rIns="45718" bIns="45718"/>
          <a:lstStyle>
            <a:lvl1pPr>
              <a:defRPr sz="4400"/>
            </a:lvl1pPr>
          </a:lstStyle>
          <a:p>
            <a:pPr/>
            <a:r>
              <a:t>Title Text</a:t>
            </a:r>
          </a:p>
        </p:txBody>
      </p:sp>
      <p:sp>
        <p:nvSpPr>
          <p:cNvPr id="561" name="Body Level One…"/>
          <p:cNvSpPr txBox="1"/>
          <p:nvPr>
            <p:ph type="body" sz="quarter" idx="1"/>
          </p:nvPr>
        </p:nvSpPr>
        <p:spPr>
          <a:xfrm>
            <a:off x="609600" y="1535112"/>
            <a:ext cx="5386917" cy="639763"/>
          </a:xfrm>
          <a:prstGeom prst="rect">
            <a:avLst/>
          </a:prstGeom>
        </p:spPr>
        <p:txBody>
          <a:bodyPr lIns="45718" tIns="45718" rIns="45718" bIns="45718" anchor="b"/>
          <a:lstStyle>
            <a:lvl1pPr marL="0" indent="0">
              <a:spcBef>
                <a:spcPts val="500"/>
              </a:spcBef>
              <a:buSzTx/>
              <a:buFontTx/>
              <a:buNone/>
              <a:defRPr b="1" sz="2400"/>
            </a:lvl1pPr>
            <a:lvl2pPr marL="0" indent="0">
              <a:spcBef>
                <a:spcPts val="500"/>
              </a:spcBef>
              <a:buSzTx/>
              <a:buFontTx/>
              <a:buNone/>
              <a:defRPr b="1" sz="2400"/>
            </a:lvl2pPr>
            <a:lvl3pPr marL="0" indent="0">
              <a:spcBef>
                <a:spcPts val="500"/>
              </a:spcBef>
              <a:buSzTx/>
              <a:buFontTx/>
              <a:buNone/>
              <a:defRPr b="1" sz="2400"/>
            </a:lvl3pPr>
            <a:lvl4pPr marL="0" indent="0">
              <a:spcBef>
                <a:spcPts val="500"/>
              </a:spcBef>
              <a:buSzTx/>
              <a:buFontTx/>
              <a:buNone/>
              <a:defRPr b="1" sz="2400"/>
            </a:lvl4pPr>
            <a:lvl5pPr marL="0" indent="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562" name="Text Placeholder 4"/>
          <p:cNvSpPr/>
          <p:nvPr>
            <p:ph type="body" sz="quarter" idx="13"/>
          </p:nvPr>
        </p:nvSpPr>
        <p:spPr>
          <a:xfrm>
            <a:off x="6193367" y="1535111"/>
            <a:ext cx="5389036" cy="639765"/>
          </a:xfrm>
          <a:prstGeom prst="rect">
            <a:avLst/>
          </a:prstGeom>
        </p:spPr>
        <p:txBody>
          <a:bodyPr lIns="45718" tIns="45718" rIns="45718" bIns="45718" anchor="b"/>
          <a:lstStyle/>
          <a:p>
            <a:pPr/>
          </a:p>
        </p:txBody>
      </p:sp>
      <p:sp>
        <p:nvSpPr>
          <p:cNvPr id="563" name="Slide Number"/>
          <p:cNvSpPr txBox="1"/>
          <p:nvPr>
            <p:ph type="sldNum" sz="quarter" idx="2"/>
          </p:nvPr>
        </p:nvSpPr>
        <p:spPr>
          <a:xfrm>
            <a:off x="8478980" y="6232200"/>
            <a:ext cx="258620" cy="24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 Orange Header">
    <p:spTree>
      <p:nvGrpSpPr>
        <p:cNvPr id="1" name=""/>
        <p:cNvGrpSpPr/>
        <p:nvPr/>
      </p:nvGrpSpPr>
      <p:grpSpPr>
        <a:xfrm>
          <a:off x="0" y="0"/>
          <a:ext cx="0" cy="0"/>
          <a:chOff x="0" y="0"/>
          <a:chExt cx="0" cy="0"/>
        </a:xfrm>
      </p:grpSpPr>
      <p:pic>
        <p:nvPicPr>
          <p:cNvPr id="570" name="Picture 5" descr="Picture 5"/>
          <p:cNvPicPr>
            <a:picLocks noChangeAspect="1"/>
          </p:cNvPicPr>
          <p:nvPr/>
        </p:nvPicPr>
        <p:blipFill>
          <a:blip r:embed="rId2">
            <a:extLst/>
          </a:blip>
          <a:stretch>
            <a:fillRect/>
          </a:stretch>
        </p:blipFill>
        <p:spPr>
          <a:xfrm>
            <a:off x="2485862" y="6338896"/>
            <a:ext cx="7220275" cy="369436"/>
          </a:xfrm>
          <a:prstGeom prst="rect">
            <a:avLst/>
          </a:prstGeom>
          <a:ln w="12700">
            <a:miter lim="400000"/>
          </a:ln>
        </p:spPr>
      </p:pic>
      <p:sp>
        <p:nvSpPr>
          <p:cNvPr id="571" name="Body Level One…"/>
          <p:cNvSpPr txBox="1"/>
          <p:nvPr>
            <p:ph type="body" sz="quarter" idx="1"/>
          </p:nvPr>
        </p:nvSpPr>
        <p:spPr>
          <a:xfrm>
            <a:off x="609600" y="1535112"/>
            <a:ext cx="5386917" cy="639763"/>
          </a:xfrm>
          <a:prstGeom prst="rect">
            <a:avLst/>
          </a:prstGeom>
        </p:spPr>
        <p:txBody>
          <a:bodyPr lIns="45718" tIns="45718" rIns="45718" bIns="45718" anchor="b"/>
          <a:lstStyle>
            <a:lvl1pPr marL="0" indent="0">
              <a:spcBef>
                <a:spcPts val="500"/>
              </a:spcBef>
              <a:buSzTx/>
              <a:buFontTx/>
              <a:buNone/>
              <a:defRPr b="1" sz="2400"/>
            </a:lvl1pPr>
            <a:lvl2pPr marL="0" indent="0">
              <a:spcBef>
                <a:spcPts val="500"/>
              </a:spcBef>
              <a:buSzTx/>
              <a:buFontTx/>
              <a:buNone/>
              <a:defRPr b="1" sz="2400"/>
            </a:lvl2pPr>
            <a:lvl3pPr marL="0" indent="0">
              <a:spcBef>
                <a:spcPts val="500"/>
              </a:spcBef>
              <a:buSzTx/>
              <a:buFontTx/>
              <a:buNone/>
              <a:defRPr b="1" sz="2400"/>
            </a:lvl3pPr>
            <a:lvl4pPr marL="0" indent="0">
              <a:spcBef>
                <a:spcPts val="500"/>
              </a:spcBef>
              <a:buSzTx/>
              <a:buFontTx/>
              <a:buNone/>
              <a:defRPr b="1" sz="2400"/>
            </a:lvl4pPr>
            <a:lvl5pPr marL="0" indent="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572" name="Text Placeholder 4"/>
          <p:cNvSpPr/>
          <p:nvPr>
            <p:ph type="body" sz="quarter" idx="13"/>
          </p:nvPr>
        </p:nvSpPr>
        <p:spPr>
          <a:xfrm>
            <a:off x="6193367" y="1535111"/>
            <a:ext cx="5389036" cy="639765"/>
          </a:xfrm>
          <a:prstGeom prst="rect">
            <a:avLst/>
          </a:prstGeom>
        </p:spPr>
        <p:txBody>
          <a:bodyPr lIns="45718" tIns="45718" rIns="45718" bIns="45718" anchor="b"/>
          <a:lstStyle/>
          <a:p>
            <a:pPr/>
          </a:p>
        </p:txBody>
      </p:sp>
      <p:sp>
        <p:nvSpPr>
          <p:cNvPr id="573" name="Title Text"/>
          <p:cNvSpPr txBox="1"/>
          <p:nvPr>
            <p:ph type="title"/>
          </p:nvPr>
        </p:nvSpPr>
        <p:spPr>
          <a:prstGeom prst="rect">
            <a:avLst/>
          </a:prstGeom>
        </p:spPr>
        <p:txBody>
          <a:bodyPr lIns="45718" tIns="45718" rIns="45718" bIns="45718"/>
          <a:lstStyle/>
          <a:p>
            <a:pPr/>
            <a:r>
              <a:t>Title Text</a:t>
            </a:r>
          </a:p>
        </p:txBody>
      </p:sp>
      <p:sp>
        <p:nvSpPr>
          <p:cNvPr id="574" name="Slide Number"/>
          <p:cNvSpPr txBox="1"/>
          <p:nvPr>
            <p:ph type="sldNum" sz="quarter" idx="2"/>
          </p:nvPr>
        </p:nvSpPr>
        <p:spPr>
          <a:xfrm>
            <a:off x="8478980" y="6232200"/>
            <a:ext cx="258620" cy="24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pic>
        <p:nvPicPr>
          <p:cNvPr id="581" name="Picture 5" descr="Picture 5"/>
          <p:cNvPicPr>
            <a:picLocks noChangeAspect="1"/>
          </p:cNvPicPr>
          <p:nvPr/>
        </p:nvPicPr>
        <p:blipFill>
          <a:blip r:embed="rId2">
            <a:extLst/>
          </a:blip>
          <a:stretch>
            <a:fillRect/>
          </a:stretch>
        </p:blipFill>
        <p:spPr>
          <a:xfrm>
            <a:off x="2485862" y="6338896"/>
            <a:ext cx="7220275" cy="369436"/>
          </a:xfrm>
          <a:prstGeom prst="rect">
            <a:avLst/>
          </a:prstGeom>
          <a:ln w="12700">
            <a:miter lim="400000"/>
          </a:ln>
        </p:spPr>
      </p:pic>
      <p:sp>
        <p:nvSpPr>
          <p:cNvPr id="582" name="Title Text"/>
          <p:cNvSpPr txBox="1"/>
          <p:nvPr>
            <p:ph type="title"/>
          </p:nvPr>
        </p:nvSpPr>
        <p:spPr>
          <a:xfrm>
            <a:off x="2389715" y="4800600"/>
            <a:ext cx="7315202" cy="566738"/>
          </a:xfrm>
          <a:prstGeom prst="rect">
            <a:avLst/>
          </a:prstGeom>
          <a:noFill/>
          <a:ln w="12700" cap="flat">
            <a:noFill/>
            <a:miter lim="400000"/>
          </a:ln>
          <a:effectLst/>
        </p:spPr>
        <p:txBody>
          <a:bodyPr lIns="45718" tIns="45718" rIns="45718" bIns="45718" anchor="b"/>
          <a:lstStyle>
            <a:lvl1pPr algn="l">
              <a:defRPr b="1" sz="2000"/>
            </a:lvl1pPr>
          </a:lstStyle>
          <a:p>
            <a:pPr/>
            <a:r>
              <a:t>Title Text</a:t>
            </a:r>
          </a:p>
        </p:txBody>
      </p:sp>
      <p:sp>
        <p:nvSpPr>
          <p:cNvPr id="583" name="Picture Placeholder 2"/>
          <p:cNvSpPr/>
          <p:nvPr>
            <p:ph type="pic" sz="half" idx="13"/>
          </p:nvPr>
        </p:nvSpPr>
        <p:spPr>
          <a:xfrm>
            <a:off x="2389715" y="612775"/>
            <a:ext cx="7315202" cy="4114800"/>
          </a:xfrm>
          <a:prstGeom prst="rect">
            <a:avLst/>
          </a:prstGeom>
        </p:spPr>
        <p:txBody>
          <a:bodyPr lIns="91439" tIns="45719" rIns="91439" bIns="45719">
            <a:noAutofit/>
          </a:bodyPr>
          <a:lstStyle/>
          <a:p>
            <a:pPr/>
          </a:p>
        </p:txBody>
      </p:sp>
      <p:sp>
        <p:nvSpPr>
          <p:cNvPr id="584" name="Body Level One…"/>
          <p:cNvSpPr txBox="1"/>
          <p:nvPr>
            <p:ph type="body" sz="quarter" idx="1"/>
          </p:nvPr>
        </p:nvSpPr>
        <p:spPr>
          <a:xfrm>
            <a:off x="2389715" y="5367337"/>
            <a:ext cx="7315202" cy="804864"/>
          </a:xfrm>
          <a:prstGeom prst="rect">
            <a:avLst/>
          </a:prstGeom>
        </p:spPr>
        <p:txBody>
          <a:bodyPr lIns="45718" tIns="45718" rIns="45718" bIns="45718"/>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585" name="Slide Number"/>
          <p:cNvSpPr txBox="1"/>
          <p:nvPr>
            <p:ph type="sldNum" sz="quarter" idx="2"/>
          </p:nvPr>
        </p:nvSpPr>
        <p:spPr>
          <a:xfrm>
            <a:off x="8478980" y="6232200"/>
            <a:ext cx="258620" cy="24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pic>
        <p:nvPicPr>
          <p:cNvPr id="592" name="Picture 5" descr="Picture 5"/>
          <p:cNvPicPr>
            <a:picLocks noChangeAspect="1"/>
          </p:cNvPicPr>
          <p:nvPr/>
        </p:nvPicPr>
        <p:blipFill>
          <a:blip r:embed="rId2">
            <a:extLst/>
          </a:blip>
          <a:stretch>
            <a:fillRect/>
          </a:stretch>
        </p:blipFill>
        <p:spPr>
          <a:xfrm>
            <a:off x="2485862" y="6338896"/>
            <a:ext cx="7220275" cy="369436"/>
          </a:xfrm>
          <a:prstGeom prst="rect">
            <a:avLst/>
          </a:prstGeom>
          <a:ln w="12700">
            <a:miter lim="400000"/>
          </a:ln>
        </p:spPr>
      </p:pic>
      <p:sp>
        <p:nvSpPr>
          <p:cNvPr id="593" name="Title Text"/>
          <p:cNvSpPr txBox="1"/>
          <p:nvPr>
            <p:ph type="title"/>
          </p:nvPr>
        </p:nvSpPr>
        <p:spPr>
          <a:xfrm>
            <a:off x="609600" y="274638"/>
            <a:ext cx="10972800" cy="1143001"/>
          </a:xfrm>
          <a:prstGeom prst="rect">
            <a:avLst/>
          </a:prstGeom>
          <a:noFill/>
          <a:ln w="12700" cap="flat">
            <a:noFill/>
            <a:miter lim="400000"/>
          </a:ln>
          <a:effectLst/>
        </p:spPr>
        <p:txBody>
          <a:bodyPr lIns="45718" tIns="45718" rIns="45718" bIns="45718"/>
          <a:lstStyle>
            <a:lvl1pPr>
              <a:defRPr sz="4400"/>
            </a:lvl1pPr>
          </a:lstStyle>
          <a:p>
            <a:pPr/>
            <a:r>
              <a:t>Title Text</a:t>
            </a:r>
          </a:p>
        </p:txBody>
      </p:sp>
      <p:sp>
        <p:nvSpPr>
          <p:cNvPr id="594" name="Slide Number"/>
          <p:cNvSpPr txBox="1"/>
          <p:nvPr>
            <p:ph type="sldNum" sz="quarter" idx="2"/>
          </p:nvPr>
        </p:nvSpPr>
        <p:spPr>
          <a:xfrm>
            <a:off x="8478980" y="6232200"/>
            <a:ext cx="258620" cy="24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 Orange Header">
    <p:spTree>
      <p:nvGrpSpPr>
        <p:cNvPr id="1" name=""/>
        <p:cNvGrpSpPr/>
        <p:nvPr/>
      </p:nvGrpSpPr>
      <p:grpSpPr>
        <a:xfrm>
          <a:off x="0" y="0"/>
          <a:ext cx="0" cy="0"/>
          <a:chOff x="0" y="0"/>
          <a:chExt cx="0" cy="0"/>
        </a:xfrm>
      </p:grpSpPr>
      <p:pic>
        <p:nvPicPr>
          <p:cNvPr id="601" name="Picture 5" descr="Picture 5"/>
          <p:cNvPicPr>
            <a:picLocks noChangeAspect="1"/>
          </p:cNvPicPr>
          <p:nvPr/>
        </p:nvPicPr>
        <p:blipFill>
          <a:blip r:embed="rId2">
            <a:extLst/>
          </a:blip>
          <a:stretch>
            <a:fillRect/>
          </a:stretch>
        </p:blipFill>
        <p:spPr>
          <a:xfrm>
            <a:off x="2485862" y="6338896"/>
            <a:ext cx="7220275" cy="369436"/>
          </a:xfrm>
          <a:prstGeom prst="rect">
            <a:avLst/>
          </a:prstGeom>
          <a:ln w="12700">
            <a:miter lim="400000"/>
          </a:ln>
        </p:spPr>
      </p:pic>
      <p:sp>
        <p:nvSpPr>
          <p:cNvPr id="602" name="Title Text"/>
          <p:cNvSpPr txBox="1"/>
          <p:nvPr>
            <p:ph type="title"/>
          </p:nvPr>
        </p:nvSpPr>
        <p:spPr>
          <a:prstGeom prst="rect">
            <a:avLst/>
          </a:prstGeom>
        </p:spPr>
        <p:txBody>
          <a:bodyPr lIns="45718" tIns="45718" rIns="45718" bIns="45718"/>
          <a:lstStyle/>
          <a:p>
            <a:pPr/>
            <a:r>
              <a:t>Title Text</a:t>
            </a:r>
          </a:p>
        </p:txBody>
      </p:sp>
      <p:sp>
        <p:nvSpPr>
          <p:cNvPr id="603" name="Slide Number"/>
          <p:cNvSpPr txBox="1"/>
          <p:nvPr>
            <p:ph type="sldNum" sz="quarter" idx="2"/>
          </p:nvPr>
        </p:nvSpPr>
        <p:spPr>
          <a:xfrm>
            <a:off x="11563343" y="6442396"/>
            <a:ext cx="273059" cy="281939"/>
          </a:xfrm>
          <a:prstGeom prst="rect">
            <a:avLst/>
          </a:prstGeom>
        </p:spPr>
        <p:txBody>
          <a:bodyPr lIns="45718" tIns="45718" rIns="45718" bIns="45718"/>
          <a:lstStyle>
            <a:lvl1pPr>
              <a:defRPr>
                <a:latin typeface="Century Gothic"/>
                <a:ea typeface="Century Gothic"/>
                <a:cs typeface="Century Gothic"/>
                <a:sym typeface="Century Gothic"/>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pic>
        <p:nvPicPr>
          <p:cNvPr id="610" name="Picture 5" descr="Picture 5"/>
          <p:cNvPicPr>
            <a:picLocks noChangeAspect="1"/>
          </p:cNvPicPr>
          <p:nvPr/>
        </p:nvPicPr>
        <p:blipFill>
          <a:blip r:embed="rId2">
            <a:extLst/>
          </a:blip>
          <a:stretch>
            <a:fillRect/>
          </a:stretch>
        </p:blipFill>
        <p:spPr>
          <a:xfrm>
            <a:off x="2485862" y="6338896"/>
            <a:ext cx="7220275" cy="369436"/>
          </a:xfrm>
          <a:prstGeom prst="rect">
            <a:avLst/>
          </a:prstGeom>
          <a:ln w="12700">
            <a:miter lim="400000"/>
          </a:ln>
        </p:spPr>
      </p:pic>
      <p:sp>
        <p:nvSpPr>
          <p:cNvPr id="611" name="Slide Number"/>
          <p:cNvSpPr txBox="1"/>
          <p:nvPr>
            <p:ph type="sldNum" sz="quarter" idx="2"/>
          </p:nvPr>
        </p:nvSpPr>
        <p:spPr>
          <a:xfrm>
            <a:off x="8478980" y="6232200"/>
            <a:ext cx="258620" cy="24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p &amp; Alliances">
    <p:spTree>
      <p:nvGrpSpPr>
        <p:cNvPr id="1" name=""/>
        <p:cNvGrpSpPr/>
        <p:nvPr/>
      </p:nvGrpSpPr>
      <p:grpSpPr>
        <a:xfrm>
          <a:off x="0" y="0"/>
          <a:ext cx="0" cy="0"/>
          <a:chOff x="0" y="0"/>
          <a:chExt cx="0" cy="0"/>
        </a:xfrm>
      </p:grpSpPr>
      <p:pic>
        <p:nvPicPr>
          <p:cNvPr id="618" name="Picture 5" descr="Picture 5"/>
          <p:cNvPicPr>
            <a:picLocks noChangeAspect="1"/>
          </p:cNvPicPr>
          <p:nvPr/>
        </p:nvPicPr>
        <p:blipFill>
          <a:blip r:embed="rId2">
            <a:extLst/>
          </a:blip>
          <a:stretch>
            <a:fillRect/>
          </a:stretch>
        </p:blipFill>
        <p:spPr>
          <a:xfrm>
            <a:off x="2485862" y="6338896"/>
            <a:ext cx="7220275" cy="369436"/>
          </a:xfrm>
          <a:prstGeom prst="rect">
            <a:avLst/>
          </a:prstGeom>
          <a:ln w="12700">
            <a:miter lim="400000"/>
          </a:ln>
        </p:spPr>
      </p:pic>
      <p:pic>
        <p:nvPicPr>
          <p:cNvPr id="619" name="Picture 3" descr="Picture 3"/>
          <p:cNvPicPr>
            <a:picLocks noChangeAspect="1"/>
          </p:cNvPicPr>
          <p:nvPr/>
        </p:nvPicPr>
        <p:blipFill>
          <a:blip r:embed="rId3">
            <a:extLst/>
          </a:blip>
          <a:stretch>
            <a:fillRect/>
          </a:stretch>
        </p:blipFill>
        <p:spPr>
          <a:xfrm>
            <a:off x="2235200" y="766915"/>
            <a:ext cx="6102557" cy="5102944"/>
          </a:xfrm>
          <a:prstGeom prst="rect">
            <a:avLst/>
          </a:prstGeom>
          <a:ln w="28575">
            <a:solidFill>
              <a:srgbClr val="2EB07E"/>
            </a:solidFill>
            <a:miter/>
          </a:ln>
          <a:effectLst>
            <a:outerShdw sx="100000" sy="100000" kx="0" ky="0" algn="b" rotWithShape="0" blurRad="0" dist="35921" dir="2700000">
              <a:srgbClr val="ACACAC"/>
            </a:outerShdw>
          </a:effectLst>
        </p:spPr>
      </p:pic>
      <p:grpSp>
        <p:nvGrpSpPr>
          <p:cNvPr id="622" name="Rectangular Callout 2"/>
          <p:cNvGrpSpPr/>
          <p:nvPr/>
        </p:nvGrpSpPr>
        <p:grpSpPr>
          <a:xfrm>
            <a:off x="5892799" y="457199"/>
            <a:ext cx="3962401" cy="3998148"/>
            <a:chOff x="0" y="0"/>
            <a:chExt cx="3962400" cy="3998147"/>
          </a:xfrm>
        </p:grpSpPr>
        <p:sp>
          <p:nvSpPr>
            <p:cNvPr id="620" name="Shape"/>
            <p:cNvSpPr/>
            <p:nvPr/>
          </p:nvSpPr>
          <p:spPr>
            <a:xfrm>
              <a:off x="-1" y="-1"/>
              <a:ext cx="3962402" cy="39981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8525"/>
                  </a:lnTo>
                  <a:lnTo>
                    <a:pt x="9000" y="18525"/>
                  </a:lnTo>
                  <a:lnTo>
                    <a:pt x="3311" y="21600"/>
                  </a:lnTo>
                  <a:lnTo>
                    <a:pt x="3600" y="18525"/>
                  </a:lnTo>
                  <a:lnTo>
                    <a:pt x="0" y="18525"/>
                  </a:lnTo>
                  <a:lnTo>
                    <a:pt x="0" y="10806"/>
                  </a:lnTo>
                  <a:close/>
                </a:path>
              </a:pathLst>
            </a:custGeom>
            <a:solidFill>
              <a:srgbClr val="E9A722"/>
            </a:solidFill>
            <a:ln w="25400" cap="flat">
              <a:solidFill>
                <a:srgbClr val="EAA722"/>
              </a:solidFill>
              <a:prstDash val="solid"/>
              <a:round/>
            </a:ln>
            <a:effectLst/>
          </p:spPr>
          <p:txBody>
            <a:bodyPr wrap="square" lIns="45718" tIns="45718" rIns="45718" bIns="45718" numCol="1" anchor="t">
              <a:noAutofit/>
            </a:bodyPr>
            <a:lstStyle/>
            <a:p>
              <a:pPr>
                <a:defRPr>
                  <a:solidFill>
                    <a:srgbClr val="FFFFFF"/>
                  </a:solidFill>
                  <a:latin typeface="+mn-lt"/>
                  <a:ea typeface="+mn-ea"/>
                  <a:cs typeface="+mn-cs"/>
                  <a:sym typeface="Calibri"/>
                </a:defRPr>
              </a:pPr>
            </a:p>
          </p:txBody>
        </p:sp>
        <p:sp>
          <p:nvSpPr>
            <p:cNvPr id="621" name="9 Local Health Departments:…"/>
            <p:cNvSpPr txBox="1"/>
            <p:nvPr/>
          </p:nvSpPr>
          <p:spPr>
            <a:xfrm>
              <a:off x="45718" y="0"/>
              <a:ext cx="3870962" cy="2961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defRPr>
                  <a:solidFill>
                    <a:srgbClr val="FFFFFF"/>
                  </a:solidFill>
                  <a:latin typeface="+mn-lt"/>
                  <a:ea typeface="+mn-ea"/>
                  <a:cs typeface="+mn-cs"/>
                  <a:sym typeface="Calibri"/>
                </a:defRPr>
              </a:pPr>
              <a:r>
                <a:t>9 Local Health Departments:</a:t>
              </a:r>
            </a:p>
            <a:p>
              <a:pPr>
                <a:buSzPct val="100000"/>
                <a:buFont typeface="Arial"/>
                <a:buChar char="•"/>
                <a:defRPr>
                  <a:solidFill>
                    <a:srgbClr val="FFFFFF"/>
                  </a:solidFill>
                  <a:latin typeface="+mn-lt"/>
                  <a:ea typeface="+mn-ea"/>
                  <a:cs typeface="+mn-cs"/>
                  <a:sym typeface="Calibri"/>
                </a:defRPr>
              </a:pPr>
              <a:r>
                <a:t>Orange</a:t>
              </a:r>
            </a:p>
            <a:p>
              <a:pPr>
                <a:buSzPct val="100000"/>
                <a:buFont typeface="Arial"/>
                <a:buChar char="•"/>
                <a:defRPr>
                  <a:solidFill>
                    <a:srgbClr val="FFFFFF"/>
                  </a:solidFill>
                  <a:latin typeface="+mn-lt"/>
                  <a:ea typeface="+mn-ea"/>
                  <a:cs typeface="+mn-cs"/>
                  <a:sym typeface="Calibri"/>
                </a:defRPr>
              </a:pPr>
              <a:r>
                <a:t>Long Beach (City)</a:t>
              </a:r>
            </a:p>
            <a:p>
              <a:pPr>
                <a:buSzPct val="100000"/>
                <a:buFont typeface="Arial"/>
                <a:buChar char="•"/>
                <a:defRPr>
                  <a:solidFill>
                    <a:srgbClr val="FFFFFF"/>
                  </a:solidFill>
                  <a:latin typeface="+mn-lt"/>
                  <a:ea typeface="+mn-ea"/>
                  <a:cs typeface="+mn-cs"/>
                  <a:sym typeface="Calibri"/>
                </a:defRPr>
              </a:pPr>
              <a:r>
                <a:t>Los Angeles</a:t>
              </a:r>
            </a:p>
            <a:p>
              <a:pPr>
                <a:buSzPct val="100000"/>
                <a:buFont typeface="Arial"/>
                <a:buChar char="•"/>
                <a:defRPr>
                  <a:solidFill>
                    <a:srgbClr val="FFFFFF"/>
                  </a:solidFill>
                  <a:latin typeface="+mn-lt"/>
                  <a:ea typeface="+mn-ea"/>
                  <a:cs typeface="+mn-cs"/>
                  <a:sym typeface="Calibri"/>
                </a:defRPr>
              </a:pPr>
              <a:r>
                <a:t>Pasadena (City)</a:t>
              </a:r>
            </a:p>
            <a:p>
              <a:pPr>
                <a:buSzPct val="100000"/>
                <a:buFont typeface="Arial"/>
                <a:buChar char="•"/>
                <a:defRPr>
                  <a:solidFill>
                    <a:srgbClr val="FFFFFF"/>
                  </a:solidFill>
                  <a:latin typeface="+mn-lt"/>
                  <a:ea typeface="+mn-ea"/>
                  <a:cs typeface="+mn-cs"/>
                  <a:sym typeface="Calibri"/>
                </a:defRPr>
              </a:pPr>
              <a:r>
                <a:t>Riverside</a:t>
              </a:r>
            </a:p>
            <a:p>
              <a:pPr>
                <a:buSzPct val="100000"/>
                <a:buFont typeface="Arial"/>
                <a:buChar char="•"/>
                <a:defRPr>
                  <a:solidFill>
                    <a:srgbClr val="FFFFFF"/>
                  </a:solidFill>
                  <a:latin typeface="+mn-lt"/>
                  <a:ea typeface="+mn-ea"/>
                  <a:cs typeface="+mn-cs"/>
                  <a:sym typeface="Calibri"/>
                </a:defRPr>
              </a:pPr>
              <a:r>
                <a:t>Santa Barbara</a:t>
              </a:r>
            </a:p>
            <a:p>
              <a:pPr>
                <a:buSzPct val="100000"/>
                <a:buFont typeface="Arial"/>
                <a:buChar char="•"/>
                <a:defRPr>
                  <a:solidFill>
                    <a:srgbClr val="FFFFFF"/>
                  </a:solidFill>
                  <a:latin typeface="+mn-lt"/>
                  <a:ea typeface="+mn-ea"/>
                  <a:cs typeface="+mn-cs"/>
                  <a:sym typeface="Calibri"/>
                </a:defRPr>
              </a:pPr>
              <a:r>
                <a:t>San Bernardino</a:t>
              </a:r>
            </a:p>
            <a:p>
              <a:pPr>
                <a:buSzPct val="100000"/>
                <a:buFont typeface="Arial"/>
                <a:buChar char="•"/>
                <a:defRPr>
                  <a:solidFill>
                    <a:srgbClr val="FFFFFF"/>
                  </a:solidFill>
                  <a:latin typeface="+mn-lt"/>
                  <a:ea typeface="+mn-ea"/>
                  <a:cs typeface="+mn-cs"/>
                  <a:sym typeface="Calibri"/>
                </a:defRPr>
              </a:pPr>
              <a:r>
                <a:t>San Diego</a:t>
              </a:r>
            </a:p>
            <a:p>
              <a:pPr>
                <a:buSzPct val="100000"/>
                <a:buFont typeface="Arial"/>
                <a:buChar char="•"/>
                <a:defRPr>
                  <a:solidFill>
                    <a:srgbClr val="FFFFFF"/>
                  </a:solidFill>
                  <a:latin typeface="+mn-lt"/>
                  <a:ea typeface="+mn-ea"/>
                  <a:cs typeface="+mn-cs"/>
                  <a:sym typeface="Calibri"/>
                </a:defRPr>
              </a:pPr>
              <a:r>
                <a:t>Ventura</a:t>
              </a:r>
            </a:p>
          </p:txBody>
        </p:sp>
      </p:grpSp>
      <p:grpSp>
        <p:nvGrpSpPr>
          <p:cNvPr id="625" name="Rectangular Callout 3"/>
          <p:cNvGrpSpPr/>
          <p:nvPr/>
        </p:nvGrpSpPr>
        <p:grpSpPr>
          <a:xfrm>
            <a:off x="8635999" y="2677129"/>
            <a:ext cx="2438401" cy="2199673"/>
            <a:chOff x="0" y="0"/>
            <a:chExt cx="2438400" cy="2199671"/>
          </a:xfrm>
        </p:grpSpPr>
        <p:sp>
          <p:nvSpPr>
            <p:cNvPr id="623" name="Shape"/>
            <p:cNvSpPr/>
            <p:nvPr/>
          </p:nvSpPr>
          <p:spPr>
            <a:xfrm>
              <a:off x="-1" y="0"/>
              <a:ext cx="2438401" cy="21996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390"/>
                  </a:moveTo>
                  <a:lnTo>
                    <a:pt x="3600" y="4390"/>
                  </a:lnTo>
                  <a:lnTo>
                    <a:pt x="1887" y="0"/>
                  </a:lnTo>
                  <a:lnTo>
                    <a:pt x="9000" y="4390"/>
                  </a:lnTo>
                  <a:lnTo>
                    <a:pt x="21600" y="4390"/>
                  </a:lnTo>
                  <a:lnTo>
                    <a:pt x="21600" y="21600"/>
                  </a:lnTo>
                  <a:lnTo>
                    <a:pt x="0" y="21600"/>
                  </a:lnTo>
                  <a:lnTo>
                    <a:pt x="0" y="7258"/>
                  </a:lnTo>
                  <a:close/>
                </a:path>
              </a:pathLst>
            </a:custGeom>
            <a:solidFill>
              <a:srgbClr val="F68229"/>
            </a:solidFill>
            <a:ln w="25400" cap="flat">
              <a:solidFill>
                <a:schemeClr val="accent3"/>
              </a:solidFill>
              <a:prstDash val="solid"/>
              <a:round/>
            </a:ln>
            <a:effectLst/>
          </p:spPr>
          <p:txBody>
            <a:bodyPr wrap="square" lIns="45718" tIns="45718" rIns="45718" bIns="45718" numCol="1" anchor="ctr">
              <a:noAutofit/>
            </a:bodyPr>
            <a:lstStyle/>
            <a:p>
              <a:pPr algn="ctr">
                <a:defRPr sz="7200">
                  <a:solidFill>
                    <a:srgbClr val="FFFFFF"/>
                  </a:solidFill>
                  <a:latin typeface="+mn-lt"/>
                  <a:ea typeface="+mn-ea"/>
                  <a:cs typeface="+mn-cs"/>
                  <a:sym typeface="Calibri"/>
                </a:defRPr>
              </a:pPr>
            </a:p>
          </p:txBody>
        </p:sp>
        <p:sp>
          <p:nvSpPr>
            <p:cNvPr id="624" name="Represents…"/>
            <p:cNvSpPr txBox="1"/>
            <p:nvPr/>
          </p:nvSpPr>
          <p:spPr>
            <a:xfrm>
              <a:off x="45719" y="585327"/>
              <a:ext cx="2346962" cy="14760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a:solidFill>
                    <a:srgbClr val="FFFFFF"/>
                  </a:solidFill>
                  <a:latin typeface="+mn-lt"/>
                  <a:ea typeface="+mn-ea"/>
                  <a:cs typeface="+mn-cs"/>
                  <a:sym typeface="Calibri"/>
                </a:defRPr>
              </a:pPr>
              <a:r>
                <a:t>Represents</a:t>
              </a:r>
            </a:p>
            <a:p>
              <a:pPr algn="ctr">
                <a:defRPr sz="5400">
                  <a:solidFill>
                    <a:srgbClr val="FFFFFF"/>
                  </a:solidFill>
                  <a:latin typeface="+mn-lt"/>
                  <a:ea typeface="+mn-ea"/>
                  <a:cs typeface="+mn-cs"/>
                  <a:sym typeface="Calibri"/>
                </a:defRPr>
              </a:pPr>
              <a:r>
                <a:t>57%  </a:t>
              </a:r>
              <a:r>
                <a:rPr sz="1800"/>
                <a:t>of CA Population</a:t>
              </a:r>
            </a:p>
          </p:txBody>
        </p:sp>
      </p:grpSp>
      <p:sp>
        <p:nvSpPr>
          <p:cNvPr id="626" name="Slide Number"/>
          <p:cNvSpPr txBox="1"/>
          <p:nvPr>
            <p:ph type="sldNum" sz="quarter" idx="2"/>
          </p:nvPr>
        </p:nvSpPr>
        <p:spPr>
          <a:xfrm>
            <a:off x="8478980" y="6232200"/>
            <a:ext cx="258620" cy="24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ission Statement">
    <p:spTree>
      <p:nvGrpSpPr>
        <p:cNvPr id="1" name=""/>
        <p:cNvGrpSpPr/>
        <p:nvPr/>
      </p:nvGrpSpPr>
      <p:grpSpPr>
        <a:xfrm>
          <a:off x="0" y="0"/>
          <a:ext cx="0" cy="0"/>
          <a:chOff x="0" y="0"/>
          <a:chExt cx="0" cy="0"/>
        </a:xfrm>
      </p:grpSpPr>
      <p:pic>
        <p:nvPicPr>
          <p:cNvPr id="633" name="Picture 5" descr="Picture 5"/>
          <p:cNvPicPr>
            <a:picLocks noChangeAspect="1"/>
          </p:cNvPicPr>
          <p:nvPr/>
        </p:nvPicPr>
        <p:blipFill>
          <a:blip r:embed="rId2">
            <a:extLst/>
          </a:blip>
          <a:stretch>
            <a:fillRect/>
          </a:stretch>
        </p:blipFill>
        <p:spPr>
          <a:xfrm>
            <a:off x="2485862" y="6338896"/>
            <a:ext cx="7220275" cy="369436"/>
          </a:xfrm>
          <a:prstGeom prst="rect">
            <a:avLst/>
          </a:prstGeom>
          <a:ln w="12700">
            <a:miter lim="400000"/>
          </a:ln>
        </p:spPr>
      </p:pic>
      <p:grpSp>
        <p:nvGrpSpPr>
          <p:cNvPr id="636" name="Group 5"/>
          <p:cNvGrpSpPr/>
          <p:nvPr/>
        </p:nvGrpSpPr>
        <p:grpSpPr>
          <a:xfrm>
            <a:off x="406400" y="304800"/>
            <a:ext cx="11480800" cy="914400"/>
            <a:chOff x="0" y="0"/>
            <a:chExt cx="11480800" cy="914400"/>
          </a:xfrm>
        </p:grpSpPr>
        <p:sp>
          <p:nvSpPr>
            <p:cNvPr id="634" name="Rounded Rectangle 6"/>
            <p:cNvSpPr/>
            <p:nvPr/>
          </p:nvSpPr>
          <p:spPr>
            <a:xfrm>
              <a:off x="0" y="0"/>
              <a:ext cx="11480800" cy="914400"/>
            </a:xfrm>
            <a:prstGeom prst="roundRect">
              <a:avLst>
                <a:gd name="adj" fmla="val 16667"/>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p>
          </p:txBody>
        </p:sp>
        <p:sp>
          <p:nvSpPr>
            <p:cNvPr id="635" name="TextBox 7"/>
            <p:cNvSpPr txBox="1"/>
            <p:nvPr/>
          </p:nvSpPr>
          <p:spPr>
            <a:xfrm>
              <a:off x="587247" y="180199"/>
              <a:ext cx="10791954" cy="561339"/>
            </a:xfrm>
            <a:prstGeom prst="rect">
              <a:avLst/>
            </a:prstGeom>
            <a:solidFill>
              <a:schemeClr val="accent2"/>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sz="3000">
                  <a:solidFill>
                    <a:srgbClr val="FFFFFF"/>
                  </a:solidFill>
                  <a:latin typeface="Century Gothic"/>
                  <a:ea typeface="Century Gothic"/>
                  <a:cs typeface="Century Gothic"/>
                  <a:sym typeface="Century Gothic"/>
                </a:defRPr>
              </a:lvl1pPr>
            </a:lstStyle>
            <a:p>
              <a:pPr/>
              <a:r>
                <a:t>Public Health Alliance Mission Statement</a:t>
              </a:r>
            </a:p>
          </p:txBody>
        </p:sp>
      </p:grpSp>
      <p:grpSp>
        <p:nvGrpSpPr>
          <p:cNvPr id="639" name="Rounded Rectangle 8"/>
          <p:cNvGrpSpPr/>
          <p:nvPr/>
        </p:nvGrpSpPr>
        <p:grpSpPr>
          <a:xfrm>
            <a:off x="406400" y="1600200"/>
            <a:ext cx="11480800" cy="3581400"/>
            <a:chOff x="0" y="0"/>
            <a:chExt cx="11480800" cy="3581400"/>
          </a:xfrm>
        </p:grpSpPr>
        <p:sp>
          <p:nvSpPr>
            <p:cNvPr id="637" name="Rounded Rectangle"/>
            <p:cNvSpPr/>
            <p:nvPr/>
          </p:nvSpPr>
          <p:spPr>
            <a:xfrm>
              <a:off x="0" y="0"/>
              <a:ext cx="11480800" cy="3581400"/>
            </a:xfrm>
            <a:prstGeom prst="roundRect">
              <a:avLst>
                <a:gd name="adj" fmla="val 16667"/>
              </a:avLst>
            </a:prstGeom>
            <a:solidFill>
              <a:schemeClr val="accent4"/>
            </a:solidFill>
            <a:ln w="25400" cap="flat">
              <a:solidFill>
                <a:srgbClr val="27487D"/>
              </a:solidFill>
              <a:prstDash val="solid"/>
              <a:round/>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p>
          </p:txBody>
        </p:sp>
        <p:sp>
          <p:nvSpPr>
            <p:cNvPr id="638" name="“Forging a multi-sector alliance to create Southern California communities where all residents can be healthy and active.”"/>
            <p:cNvSpPr txBox="1"/>
            <p:nvPr/>
          </p:nvSpPr>
          <p:spPr>
            <a:xfrm>
              <a:off x="220550" y="777943"/>
              <a:ext cx="11039701" cy="20255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sz="4400">
                  <a:solidFill>
                    <a:srgbClr val="FFFFFF"/>
                  </a:solidFill>
                  <a:latin typeface="+mn-lt"/>
                  <a:ea typeface="+mn-ea"/>
                  <a:cs typeface="+mn-cs"/>
                  <a:sym typeface="Calibri"/>
                </a:defRPr>
              </a:lvl1pPr>
            </a:lstStyle>
            <a:p>
              <a:pPr/>
              <a:r>
                <a:t>“Forging a multi-sector alliance to create Southern California communities where all residents can be healthy and active.”</a:t>
              </a:r>
            </a:p>
          </p:txBody>
        </p:sp>
      </p:grpSp>
      <p:sp>
        <p:nvSpPr>
          <p:cNvPr id="640" name="Slide Number"/>
          <p:cNvSpPr txBox="1"/>
          <p:nvPr>
            <p:ph type="sldNum" sz="quarter" idx="2"/>
          </p:nvPr>
        </p:nvSpPr>
        <p:spPr>
          <a:xfrm>
            <a:off x="8478980" y="6232200"/>
            <a:ext cx="258620" cy="24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iority Initiatives">
    <p:spTree>
      <p:nvGrpSpPr>
        <p:cNvPr id="1" name=""/>
        <p:cNvGrpSpPr/>
        <p:nvPr/>
      </p:nvGrpSpPr>
      <p:grpSpPr>
        <a:xfrm>
          <a:off x="0" y="0"/>
          <a:ext cx="0" cy="0"/>
          <a:chOff x="0" y="0"/>
          <a:chExt cx="0" cy="0"/>
        </a:xfrm>
      </p:grpSpPr>
      <p:pic>
        <p:nvPicPr>
          <p:cNvPr id="647" name="Picture 5" descr="Picture 5"/>
          <p:cNvPicPr>
            <a:picLocks noChangeAspect="1"/>
          </p:cNvPicPr>
          <p:nvPr/>
        </p:nvPicPr>
        <p:blipFill>
          <a:blip r:embed="rId2">
            <a:extLst/>
          </a:blip>
          <a:stretch>
            <a:fillRect/>
          </a:stretch>
        </p:blipFill>
        <p:spPr>
          <a:xfrm>
            <a:off x="2485862" y="6338896"/>
            <a:ext cx="7220275" cy="369436"/>
          </a:xfrm>
          <a:prstGeom prst="rect">
            <a:avLst/>
          </a:prstGeom>
          <a:ln w="12700">
            <a:miter lim="400000"/>
          </a:ln>
        </p:spPr>
      </p:pic>
      <p:grpSp>
        <p:nvGrpSpPr>
          <p:cNvPr id="650" name="Group 1"/>
          <p:cNvGrpSpPr/>
          <p:nvPr/>
        </p:nvGrpSpPr>
        <p:grpSpPr>
          <a:xfrm>
            <a:off x="406400" y="304800"/>
            <a:ext cx="11480800" cy="914400"/>
            <a:chOff x="0" y="0"/>
            <a:chExt cx="11480800" cy="914400"/>
          </a:xfrm>
        </p:grpSpPr>
        <p:sp>
          <p:nvSpPr>
            <p:cNvPr id="648" name="Rounded Rectangle 2"/>
            <p:cNvSpPr/>
            <p:nvPr/>
          </p:nvSpPr>
          <p:spPr>
            <a:xfrm>
              <a:off x="0" y="0"/>
              <a:ext cx="11480800" cy="914400"/>
            </a:xfrm>
            <a:prstGeom prst="roundRect">
              <a:avLst>
                <a:gd name="adj" fmla="val 16667"/>
              </a:avLst>
            </a:prstGeom>
            <a:solidFill>
              <a:schemeClr val="accent2"/>
            </a:solidFill>
            <a:ln w="38100" cap="flat">
              <a:solidFill>
                <a:srgbClr val="FFFFFF"/>
              </a:solidFill>
              <a:prstDash val="solid"/>
              <a:round/>
            </a:ln>
            <a:effectLst>
              <a:outerShdw sx="100000" sy="100000" kx="0" ky="0" algn="b" rotWithShape="0" blurRad="38100" dist="20000" dir="5400000">
                <a:srgbClr val="000000">
                  <a:alpha val="38000"/>
                </a:srgbClr>
              </a:outerShdw>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p>
          </p:txBody>
        </p:sp>
        <p:sp>
          <p:nvSpPr>
            <p:cNvPr id="649" name="TextBox 3"/>
            <p:cNvSpPr txBox="1"/>
            <p:nvPr/>
          </p:nvSpPr>
          <p:spPr>
            <a:xfrm>
              <a:off x="459230" y="76198"/>
              <a:ext cx="10791956" cy="713739"/>
            </a:xfrm>
            <a:prstGeom prst="rect">
              <a:avLst/>
            </a:prstGeom>
            <a:solidFill>
              <a:schemeClr val="accent2"/>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4000">
                  <a:solidFill>
                    <a:srgbClr val="FFFFFF"/>
                  </a:solidFill>
                  <a:latin typeface="Century Gothic"/>
                  <a:ea typeface="Century Gothic"/>
                  <a:cs typeface="Century Gothic"/>
                  <a:sym typeface="Century Gothic"/>
                </a:defRPr>
              </a:lvl1pPr>
            </a:lstStyle>
            <a:p>
              <a:pPr/>
              <a:r>
                <a:t>Priority Initiatives</a:t>
              </a:r>
            </a:p>
          </p:txBody>
        </p:sp>
      </p:grpSp>
      <p:grpSp>
        <p:nvGrpSpPr>
          <p:cNvPr id="663" name="Group 4"/>
          <p:cNvGrpSpPr/>
          <p:nvPr/>
        </p:nvGrpSpPr>
        <p:grpSpPr>
          <a:xfrm>
            <a:off x="12699" y="1188722"/>
            <a:ext cx="11438220" cy="4829909"/>
            <a:chOff x="0" y="0"/>
            <a:chExt cx="11438218" cy="4829908"/>
          </a:xfrm>
        </p:grpSpPr>
        <p:grpSp>
          <p:nvGrpSpPr>
            <p:cNvPr id="660" name="Group 5"/>
            <p:cNvGrpSpPr/>
            <p:nvPr/>
          </p:nvGrpSpPr>
          <p:grpSpPr>
            <a:xfrm>
              <a:off x="2252378" y="565050"/>
              <a:ext cx="9185841" cy="4264859"/>
              <a:chOff x="-2" y="-2"/>
              <a:chExt cx="9185839" cy="4264858"/>
            </a:xfrm>
          </p:grpSpPr>
          <p:grpSp>
            <p:nvGrpSpPr>
              <p:cNvPr id="653" name="Freeform 8"/>
              <p:cNvGrpSpPr/>
              <p:nvPr/>
            </p:nvGrpSpPr>
            <p:grpSpPr>
              <a:xfrm>
                <a:off x="-3" y="-3"/>
                <a:ext cx="4374212" cy="1968400"/>
                <a:chOff x="-1" y="-1"/>
                <a:chExt cx="4374210" cy="1968398"/>
              </a:xfrm>
            </p:grpSpPr>
            <p:sp>
              <p:nvSpPr>
                <p:cNvPr id="651" name="Rectangle"/>
                <p:cNvSpPr/>
                <p:nvPr/>
              </p:nvSpPr>
              <p:spPr>
                <a:xfrm>
                  <a:off x="-2" y="-2"/>
                  <a:ext cx="4374211" cy="1968400"/>
                </a:xfrm>
                <a:prstGeom prst="rect">
                  <a:avLst/>
                </a:prstGeom>
                <a:solidFill>
                  <a:srgbClr val="F68229"/>
                </a:solidFill>
                <a:ln w="25400" cap="flat">
                  <a:solidFill>
                    <a:srgbClr val="F68229"/>
                  </a:solidFill>
                  <a:prstDash val="solid"/>
                  <a:round/>
                </a:ln>
                <a:effectLst/>
              </p:spPr>
              <p:txBody>
                <a:bodyPr wrap="square" lIns="45718" tIns="45718" rIns="45718" bIns="45718" numCol="1" anchor="ctr">
                  <a:noAutofit/>
                </a:bodyPr>
                <a:lstStyle/>
                <a:p>
                  <a:pPr algn="ctr" defTabSz="1733550">
                    <a:lnSpc>
                      <a:spcPct val="90000"/>
                    </a:lnSpc>
                    <a:spcBef>
                      <a:spcPts val="700"/>
                    </a:spcBef>
                    <a:defRPr>
                      <a:solidFill>
                        <a:srgbClr val="FFFFFF"/>
                      </a:solidFill>
                      <a:latin typeface="+mn-lt"/>
                      <a:ea typeface="+mn-ea"/>
                      <a:cs typeface="+mn-cs"/>
                      <a:sym typeface="Calibri"/>
                    </a:defRPr>
                  </a:pPr>
                </a:p>
              </p:txBody>
            </p:sp>
            <p:sp>
              <p:nvSpPr>
                <p:cNvPr id="652" name="Healthy Transportation"/>
                <p:cNvSpPr txBox="1"/>
                <p:nvPr/>
              </p:nvSpPr>
              <p:spPr>
                <a:xfrm>
                  <a:off x="-1" y="305677"/>
                  <a:ext cx="4374209" cy="13570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48589" tIns="148589" rIns="148589" bIns="148589" numCol="1" anchor="ctr">
                  <a:spAutoFit/>
                </a:bodyPr>
                <a:lstStyle>
                  <a:lvl1pPr algn="ctr" defTabSz="1733550">
                    <a:lnSpc>
                      <a:spcPct val="90000"/>
                    </a:lnSpc>
                    <a:spcBef>
                      <a:spcPts val="1600"/>
                    </a:spcBef>
                    <a:defRPr sz="3900">
                      <a:solidFill>
                        <a:srgbClr val="FFFFFF"/>
                      </a:solidFill>
                      <a:latin typeface="+mn-lt"/>
                      <a:ea typeface="+mn-ea"/>
                      <a:cs typeface="+mn-cs"/>
                      <a:sym typeface="Calibri"/>
                    </a:defRPr>
                  </a:lvl1pPr>
                </a:lstStyle>
                <a:p>
                  <a:pPr/>
                  <a:r>
                    <a:t>Healthy Transportation</a:t>
                  </a:r>
                </a:p>
              </p:txBody>
            </p:sp>
          </p:grpSp>
          <p:grpSp>
            <p:nvGrpSpPr>
              <p:cNvPr id="656" name="Freeform 9"/>
              <p:cNvGrpSpPr/>
              <p:nvPr/>
            </p:nvGrpSpPr>
            <p:grpSpPr>
              <a:xfrm>
                <a:off x="4811626" y="-3"/>
                <a:ext cx="4374212" cy="1968400"/>
                <a:chOff x="-1" y="-1"/>
                <a:chExt cx="4374210" cy="1968398"/>
              </a:xfrm>
            </p:grpSpPr>
            <p:sp>
              <p:nvSpPr>
                <p:cNvPr id="654" name="Rectangle"/>
                <p:cNvSpPr/>
                <p:nvPr/>
              </p:nvSpPr>
              <p:spPr>
                <a:xfrm>
                  <a:off x="-2" y="-2"/>
                  <a:ext cx="4374211" cy="1968400"/>
                </a:xfrm>
                <a:prstGeom prst="rect">
                  <a:avLst/>
                </a:prstGeom>
                <a:solidFill>
                  <a:schemeClr val="accent4"/>
                </a:solidFill>
                <a:ln w="25400" cap="flat">
                  <a:solidFill>
                    <a:schemeClr val="accent4"/>
                  </a:solidFill>
                  <a:prstDash val="solid"/>
                  <a:round/>
                </a:ln>
                <a:effectLst/>
              </p:spPr>
              <p:txBody>
                <a:bodyPr wrap="square" lIns="45718" tIns="45718" rIns="45718" bIns="45718" numCol="1" anchor="ctr">
                  <a:noAutofit/>
                </a:bodyPr>
                <a:lstStyle/>
                <a:p>
                  <a:pPr algn="ctr" defTabSz="1733550">
                    <a:lnSpc>
                      <a:spcPct val="90000"/>
                    </a:lnSpc>
                    <a:spcBef>
                      <a:spcPts val="700"/>
                    </a:spcBef>
                    <a:defRPr>
                      <a:solidFill>
                        <a:srgbClr val="FFFFFF"/>
                      </a:solidFill>
                      <a:latin typeface="+mn-lt"/>
                      <a:ea typeface="+mn-ea"/>
                      <a:cs typeface="+mn-cs"/>
                      <a:sym typeface="Calibri"/>
                    </a:defRPr>
                  </a:pPr>
                </a:p>
              </p:txBody>
            </p:sp>
            <p:sp>
              <p:nvSpPr>
                <p:cNvPr id="655" name="Healthy Food Procurement"/>
                <p:cNvSpPr txBox="1"/>
                <p:nvPr/>
              </p:nvSpPr>
              <p:spPr>
                <a:xfrm>
                  <a:off x="-1" y="305677"/>
                  <a:ext cx="4374209" cy="13570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48589" tIns="148589" rIns="148589" bIns="148589" numCol="1" anchor="ctr">
                  <a:spAutoFit/>
                </a:bodyPr>
                <a:lstStyle>
                  <a:lvl1pPr algn="ctr" defTabSz="1733550">
                    <a:lnSpc>
                      <a:spcPct val="90000"/>
                    </a:lnSpc>
                    <a:spcBef>
                      <a:spcPts val="1600"/>
                    </a:spcBef>
                    <a:defRPr sz="3900">
                      <a:solidFill>
                        <a:srgbClr val="FFFFFF"/>
                      </a:solidFill>
                      <a:latin typeface="+mn-lt"/>
                      <a:ea typeface="+mn-ea"/>
                      <a:cs typeface="+mn-cs"/>
                      <a:sym typeface="Calibri"/>
                    </a:defRPr>
                  </a:lvl1pPr>
                </a:lstStyle>
                <a:p>
                  <a:pPr/>
                  <a:r>
                    <a:t>Healthy Food Procurement </a:t>
                  </a:r>
                </a:p>
              </p:txBody>
            </p:sp>
          </p:grpSp>
          <p:grpSp>
            <p:nvGrpSpPr>
              <p:cNvPr id="659" name="Freeform 10"/>
              <p:cNvGrpSpPr/>
              <p:nvPr/>
            </p:nvGrpSpPr>
            <p:grpSpPr>
              <a:xfrm>
                <a:off x="2405813" y="2296459"/>
                <a:ext cx="4374211" cy="1968398"/>
                <a:chOff x="-1" y="-1"/>
                <a:chExt cx="4374210" cy="1968397"/>
              </a:xfrm>
            </p:grpSpPr>
            <p:sp>
              <p:nvSpPr>
                <p:cNvPr id="657" name="Rectangle"/>
                <p:cNvSpPr/>
                <p:nvPr/>
              </p:nvSpPr>
              <p:spPr>
                <a:xfrm>
                  <a:off x="-2" y="-2"/>
                  <a:ext cx="4374211" cy="1968398"/>
                </a:xfrm>
                <a:prstGeom prst="rect">
                  <a:avLst/>
                </a:prstGeom>
                <a:solidFill>
                  <a:schemeClr val="accent6"/>
                </a:solidFill>
                <a:ln w="25400" cap="flat">
                  <a:solidFill>
                    <a:srgbClr val="FFFFFF"/>
                  </a:solidFill>
                  <a:prstDash val="solid"/>
                  <a:round/>
                </a:ln>
                <a:effectLst/>
              </p:spPr>
              <p:txBody>
                <a:bodyPr wrap="square" lIns="45718" tIns="45718" rIns="45718" bIns="45718" numCol="1" anchor="ctr">
                  <a:noAutofit/>
                </a:bodyPr>
                <a:lstStyle/>
                <a:p>
                  <a:pPr algn="ctr" defTabSz="1733550">
                    <a:lnSpc>
                      <a:spcPct val="90000"/>
                    </a:lnSpc>
                    <a:spcBef>
                      <a:spcPts val="700"/>
                    </a:spcBef>
                    <a:defRPr>
                      <a:solidFill>
                        <a:srgbClr val="FFFFFF"/>
                      </a:solidFill>
                      <a:latin typeface="+mn-lt"/>
                      <a:ea typeface="+mn-ea"/>
                      <a:cs typeface="+mn-cs"/>
                      <a:sym typeface="Calibri"/>
                    </a:defRPr>
                  </a:pPr>
                </a:p>
              </p:txBody>
            </p:sp>
            <p:sp>
              <p:nvSpPr>
                <p:cNvPr id="658" name="Data Committee"/>
                <p:cNvSpPr txBox="1"/>
                <p:nvPr/>
              </p:nvSpPr>
              <p:spPr>
                <a:xfrm>
                  <a:off x="-1" y="585463"/>
                  <a:ext cx="4374209" cy="7974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48589" tIns="148589" rIns="148589" bIns="148589" numCol="1" anchor="ctr">
                  <a:spAutoFit/>
                </a:bodyPr>
                <a:lstStyle>
                  <a:lvl1pPr algn="ctr" defTabSz="1733550">
                    <a:lnSpc>
                      <a:spcPct val="90000"/>
                    </a:lnSpc>
                    <a:spcBef>
                      <a:spcPts val="1600"/>
                    </a:spcBef>
                    <a:defRPr sz="3900">
                      <a:solidFill>
                        <a:srgbClr val="FFFFFF"/>
                      </a:solidFill>
                      <a:latin typeface="+mn-lt"/>
                      <a:ea typeface="+mn-ea"/>
                      <a:cs typeface="+mn-cs"/>
                      <a:sym typeface="Calibri"/>
                    </a:defRPr>
                  </a:lvl1pPr>
                </a:lstStyle>
                <a:p>
                  <a:pPr/>
                  <a:r>
                    <a:t>Data Committee</a:t>
                  </a:r>
                </a:p>
              </p:txBody>
            </p:sp>
          </p:grpSp>
        </p:grpSp>
        <p:sp>
          <p:nvSpPr>
            <p:cNvPr id="661" name="Left Bracket 6"/>
            <p:cNvSpPr/>
            <p:nvPr/>
          </p:nvSpPr>
          <p:spPr>
            <a:xfrm>
              <a:off x="1714500" y="487680"/>
              <a:ext cx="203200" cy="21336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9671" y="21600"/>
                    <a:pt x="0" y="21523"/>
                    <a:pt x="0" y="21429"/>
                  </a:cubicBezTo>
                  <a:lnTo>
                    <a:pt x="0" y="171"/>
                  </a:lnTo>
                  <a:cubicBezTo>
                    <a:pt x="0" y="77"/>
                    <a:pt x="9671" y="0"/>
                    <a:pt x="21600" y="0"/>
                  </a:cubicBezTo>
                </a:path>
              </a:pathLst>
            </a:custGeom>
            <a:noFill/>
            <a:ln w="25400" cap="flat">
              <a:solidFill>
                <a:srgbClr val="808080"/>
              </a:solidFill>
              <a:prstDash val="solid"/>
              <a:round/>
            </a:ln>
            <a:effectLst/>
          </p:spPr>
          <p:txBody>
            <a:bodyPr wrap="square" lIns="45718" tIns="45718" rIns="45718" bIns="45718" numCol="1" anchor="ctr">
              <a:noAutofit/>
            </a:bodyPr>
            <a:lstStyle/>
            <a:p>
              <a:pPr algn="ctr">
                <a:defRPr>
                  <a:latin typeface="+mn-lt"/>
                  <a:ea typeface="+mn-ea"/>
                  <a:cs typeface="+mn-cs"/>
                  <a:sym typeface="Calibri"/>
                </a:defRPr>
              </a:pPr>
            </a:p>
          </p:txBody>
        </p:sp>
        <p:sp>
          <p:nvSpPr>
            <p:cNvPr id="662" name="TextBox 7"/>
            <p:cNvSpPr txBox="1"/>
            <p:nvPr/>
          </p:nvSpPr>
          <p:spPr>
            <a:xfrm rot="16200000">
              <a:off x="-1035687" y="1035686"/>
              <a:ext cx="3280411" cy="12090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3600">
                  <a:solidFill>
                    <a:srgbClr val="808080"/>
                  </a:solidFill>
                  <a:latin typeface="Century Gothic"/>
                  <a:ea typeface="Century Gothic"/>
                  <a:cs typeface="Century Gothic"/>
                  <a:sym typeface="Century Gothic"/>
                </a:defRPr>
              </a:lvl1pPr>
            </a:lstStyle>
            <a:p>
              <a:pPr/>
              <a:r>
                <a:t>Two Priority Initiatives</a:t>
              </a:r>
            </a:p>
          </p:txBody>
        </p:sp>
      </p:grpSp>
      <p:sp>
        <p:nvSpPr>
          <p:cNvPr id="664" name="Slide Number"/>
          <p:cNvSpPr txBox="1"/>
          <p:nvPr>
            <p:ph type="sldNum" sz="quarter" idx="2"/>
          </p:nvPr>
        </p:nvSpPr>
        <p:spPr>
          <a:xfrm>
            <a:off x="8478980" y="6232200"/>
            <a:ext cx="258620" cy="24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75" name="Title Text"/>
          <p:cNvSpPr txBox="1"/>
          <p:nvPr>
            <p:ph type="title"/>
          </p:nvPr>
        </p:nvSpPr>
        <p:spPr>
          <a:xfrm>
            <a:off x="609600" y="274638"/>
            <a:ext cx="10972800" cy="1143001"/>
          </a:xfrm>
          <a:prstGeom prst="rect">
            <a:avLst/>
          </a:prstGeom>
          <a:noFill/>
          <a:ln w="12700" cap="flat">
            <a:noFill/>
            <a:miter lim="400000"/>
          </a:ln>
          <a:effectLst/>
        </p:spPr>
        <p:txBody>
          <a:bodyPr/>
          <a:lstStyle>
            <a:lvl1pPr>
              <a:defRPr sz="4400">
                <a:solidFill>
                  <a:srgbClr val="000000"/>
                </a:solidFill>
              </a:defRPr>
            </a:lvl1pPr>
          </a:lstStyle>
          <a:p>
            <a:pPr/>
            <a:r>
              <a:t>Title Text</a:t>
            </a:r>
          </a:p>
        </p:txBody>
      </p:sp>
      <p:sp>
        <p:nvSpPr>
          <p:cNvPr id="76" name="Body Level One…"/>
          <p:cNvSpPr txBox="1"/>
          <p:nvPr>
            <p:ph type="body" sz="half" idx="1"/>
          </p:nvPr>
        </p:nvSpPr>
        <p:spPr>
          <a:xfrm>
            <a:off x="609600" y="1600203"/>
            <a:ext cx="53848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lliance Structure">
    <p:spTree>
      <p:nvGrpSpPr>
        <p:cNvPr id="1" name=""/>
        <p:cNvGrpSpPr/>
        <p:nvPr/>
      </p:nvGrpSpPr>
      <p:grpSpPr>
        <a:xfrm>
          <a:off x="0" y="0"/>
          <a:ext cx="0" cy="0"/>
          <a:chOff x="0" y="0"/>
          <a:chExt cx="0" cy="0"/>
        </a:xfrm>
      </p:grpSpPr>
      <p:pic>
        <p:nvPicPr>
          <p:cNvPr id="671" name="Picture 5" descr="Picture 5"/>
          <p:cNvPicPr>
            <a:picLocks noChangeAspect="1"/>
          </p:cNvPicPr>
          <p:nvPr/>
        </p:nvPicPr>
        <p:blipFill>
          <a:blip r:embed="rId2">
            <a:extLst/>
          </a:blip>
          <a:stretch>
            <a:fillRect/>
          </a:stretch>
        </p:blipFill>
        <p:spPr>
          <a:xfrm>
            <a:off x="2485862" y="6338896"/>
            <a:ext cx="7220275" cy="369436"/>
          </a:xfrm>
          <a:prstGeom prst="rect">
            <a:avLst/>
          </a:prstGeom>
          <a:ln w="12700">
            <a:miter lim="400000"/>
          </a:ln>
        </p:spPr>
      </p:pic>
      <p:pic>
        <p:nvPicPr>
          <p:cNvPr id="672" name="Picture 9" descr="Picture 9"/>
          <p:cNvPicPr>
            <a:picLocks noChangeAspect="1"/>
          </p:cNvPicPr>
          <p:nvPr/>
        </p:nvPicPr>
        <p:blipFill>
          <a:blip r:embed="rId3">
            <a:extLst/>
          </a:blip>
          <a:stretch>
            <a:fillRect/>
          </a:stretch>
        </p:blipFill>
        <p:spPr>
          <a:xfrm>
            <a:off x="179295" y="152400"/>
            <a:ext cx="11833412" cy="6400800"/>
          </a:xfrm>
          <a:prstGeom prst="rect">
            <a:avLst/>
          </a:prstGeom>
          <a:ln w="12700">
            <a:miter lim="400000"/>
          </a:ln>
        </p:spPr>
      </p:pic>
      <p:pic>
        <p:nvPicPr>
          <p:cNvPr id="673" name="Picture 2" descr="Picture 2"/>
          <p:cNvPicPr>
            <a:picLocks noChangeAspect="1"/>
          </p:cNvPicPr>
          <p:nvPr/>
        </p:nvPicPr>
        <p:blipFill>
          <a:blip r:embed="rId4">
            <a:extLst/>
          </a:blip>
          <a:stretch>
            <a:fillRect/>
          </a:stretch>
        </p:blipFill>
        <p:spPr>
          <a:xfrm>
            <a:off x="881804" y="6172203"/>
            <a:ext cx="10401302" cy="600077"/>
          </a:xfrm>
          <a:prstGeom prst="rect">
            <a:avLst/>
          </a:prstGeom>
          <a:ln w="12700">
            <a:miter lim="400000"/>
          </a:ln>
        </p:spPr>
      </p:pic>
      <p:pic>
        <p:nvPicPr>
          <p:cNvPr id="674" name="Picture 3" descr="Picture 3"/>
          <p:cNvPicPr>
            <a:picLocks noChangeAspect="1"/>
          </p:cNvPicPr>
          <p:nvPr/>
        </p:nvPicPr>
        <p:blipFill>
          <a:blip r:embed="rId5">
            <a:extLst/>
          </a:blip>
          <a:stretch>
            <a:fillRect/>
          </a:stretch>
        </p:blipFill>
        <p:spPr>
          <a:xfrm>
            <a:off x="2329601" y="6076950"/>
            <a:ext cx="7505702" cy="171450"/>
          </a:xfrm>
          <a:prstGeom prst="rect">
            <a:avLst/>
          </a:prstGeom>
          <a:ln w="12700">
            <a:miter lim="400000"/>
          </a:ln>
        </p:spPr>
      </p:pic>
      <p:sp>
        <p:nvSpPr>
          <p:cNvPr id="675" name="Slide Number"/>
          <p:cNvSpPr txBox="1"/>
          <p:nvPr>
            <p:ph type="sldNum" sz="quarter" idx="2"/>
          </p:nvPr>
        </p:nvSpPr>
        <p:spPr>
          <a:xfrm>
            <a:off x="8478980" y="6232200"/>
            <a:ext cx="258620" cy="24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act info - Orange Header">
    <p:spTree>
      <p:nvGrpSpPr>
        <p:cNvPr id="1" name=""/>
        <p:cNvGrpSpPr/>
        <p:nvPr/>
      </p:nvGrpSpPr>
      <p:grpSpPr>
        <a:xfrm>
          <a:off x="0" y="0"/>
          <a:ext cx="0" cy="0"/>
          <a:chOff x="0" y="0"/>
          <a:chExt cx="0" cy="0"/>
        </a:xfrm>
      </p:grpSpPr>
      <p:pic>
        <p:nvPicPr>
          <p:cNvPr id="682" name="Picture 5" descr="Picture 5"/>
          <p:cNvPicPr>
            <a:picLocks noChangeAspect="1"/>
          </p:cNvPicPr>
          <p:nvPr/>
        </p:nvPicPr>
        <p:blipFill>
          <a:blip r:embed="rId2">
            <a:extLst/>
          </a:blip>
          <a:stretch>
            <a:fillRect/>
          </a:stretch>
        </p:blipFill>
        <p:spPr>
          <a:xfrm>
            <a:off x="2485862" y="6338896"/>
            <a:ext cx="7220275" cy="369436"/>
          </a:xfrm>
          <a:prstGeom prst="rect">
            <a:avLst/>
          </a:prstGeom>
          <a:ln w="12700">
            <a:miter lim="400000"/>
          </a:ln>
        </p:spPr>
      </p:pic>
      <p:sp>
        <p:nvSpPr>
          <p:cNvPr id="683" name="TextBox 1"/>
          <p:cNvSpPr txBox="1"/>
          <p:nvPr/>
        </p:nvSpPr>
        <p:spPr>
          <a:xfrm>
            <a:off x="2484120" y="1600201"/>
            <a:ext cx="7325360" cy="3063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200">
                <a:solidFill>
                  <a:srgbClr val="565656"/>
                </a:solidFill>
                <a:latin typeface="Century Gothic"/>
                <a:ea typeface="Century Gothic"/>
                <a:cs typeface="Century Gothic"/>
                <a:sym typeface="Century Gothic"/>
              </a:defRPr>
            </a:pPr>
            <a:r>
              <a:t>Website:	PHASoCal.org</a:t>
            </a:r>
          </a:p>
          <a:p>
            <a:pPr>
              <a:defRPr sz="3200">
                <a:solidFill>
                  <a:srgbClr val="565656"/>
                </a:solidFill>
                <a:latin typeface="Century Gothic"/>
                <a:ea typeface="Century Gothic"/>
                <a:cs typeface="Century Gothic"/>
                <a:sym typeface="Century Gothic"/>
              </a:defRPr>
            </a:pPr>
          </a:p>
          <a:p>
            <a:pPr>
              <a:defRPr sz="3200">
                <a:solidFill>
                  <a:srgbClr val="565656"/>
                </a:solidFill>
                <a:latin typeface="Century Gothic"/>
                <a:ea typeface="Century Gothic"/>
                <a:cs typeface="Century Gothic"/>
                <a:sym typeface="Century Gothic"/>
              </a:defRPr>
            </a:pPr>
            <a:r>
              <a:t>Contact:	Tracy Delaney</a:t>
            </a:r>
          </a:p>
          <a:p>
            <a:pPr>
              <a:defRPr sz="3200">
                <a:solidFill>
                  <a:srgbClr val="565656"/>
                </a:solidFill>
                <a:latin typeface="Century Gothic"/>
                <a:ea typeface="Century Gothic"/>
                <a:cs typeface="Century Gothic"/>
                <a:sym typeface="Century Gothic"/>
              </a:defRPr>
            </a:pPr>
            <a:r>
              <a:t>		Executive Director</a:t>
            </a:r>
          </a:p>
          <a:p>
            <a:pPr>
              <a:defRPr sz="3200">
                <a:solidFill>
                  <a:srgbClr val="565656"/>
                </a:solidFill>
                <a:latin typeface="Century Gothic"/>
                <a:ea typeface="Century Gothic"/>
                <a:cs typeface="Century Gothic"/>
                <a:sym typeface="Century Gothic"/>
              </a:defRPr>
            </a:pPr>
            <a:r>
              <a:t>		tdelaney@phi.org</a:t>
            </a:r>
          </a:p>
          <a:p>
            <a:pPr>
              <a:defRPr sz="3200">
                <a:solidFill>
                  <a:srgbClr val="565656"/>
                </a:solidFill>
                <a:latin typeface="Century Gothic"/>
                <a:ea typeface="Century Gothic"/>
                <a:cs typeface="Century Gothic"/>
                <a:sym typeface="Century Gothic"/>
              </a:defRPr>
            </a:pPr>
            <a:r>
              <a:t>		619-452-1180</a:t>
            </a:r>
          </a:p>
        </p:txBody>
      </p:sp>
      <p:sp>
        <p:nvSpPr>
          <p:cNvPr id="684" name="Title Text"/>
          <p:cNvSpPr txBox="1"/>
          <p:nvPr>
            <p:ph type="title"/>
          </p:nvPr>
        </p:nvSpPr>
        <p:spPr>
          <a:prstGeom prst="rect">
            <a:avLst/>
          </a:prstGeom>
        </p:spPr>
        <p:txBody>
          <a:bodyPr lIns="45718" tIns="45718" rIns="45718" bIns="45718"/>
          <a:lstStyle/>
          <a:p>
            <a:pPr/>
            <a:r>
              <a:t>Title Text</a:t>
            </a:r>
          </a:p>
        </p:txBody>
      </p:sp>
      <p:sp>
        <p:nvSpPr>
          <p:cNvPr id="685" name="Slide Number"/>
          <p:cNvSpPr txBox="1"/>
          <p:nvPr>
            <p:ph type="sldNum" sz="quarter" idx="2"/>
          </p:nvPr>
        </p:nvSpPr>
        <p:spPr>
          <a:xfrm>
            <a:off x="8478980" y="6232200"/>
            <a:ext cx="258620" cy="24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Contact info">
    <p:spTree>
      <p:nvGrpSpPr>
        <p:cNvPr id="1" name=""/>
        <p:cNvGrpSpPr/>
        <p:nvPr/>
      </p:nvGrpSpPr>
      <p:grpSpPr>
        <a:xfrm>
          <a:off x="0" y="0"/>
          <a:ext cx="0" cy="0"/>
          <a:chOff x="0" y="0"/>
          <a:chExt cx="0" cy="0"/>
        </a:xfrm>
      </p:grpSpPr>
      <p:pic>
        <p:nvPicPr>
          <p:cNvPr id="692" name="Picture 5" descr="Picture 5"/>
          <p:cNvPicPr>
            <a:picLocks noChangeAspect="1"/>
          </p:cNvPicPr>
          <p:nvPr/>
        </p:nvPicPr>
        <p:blipFill>
          <a:blip r:embed="rId2">
            <a:extLst/>
          </a:blip>
          <a:stretch>
            <a:fillRect/>
          </a:stretch>
        </p:blipFill>
        <p:spPr>
          <a:xfrm>
            <a:off x="2485862" y="6338896"/>
            <a:ext cx="7220275" cy="369436"/>
          </a:xfrm>
          <a:prstGeom prst="rect">
            <a:avLst/>
          </a:prstGeom>
          <a:ln w="12700">
            <a:miter lim="400000"/>
          </a:ln>
        </p:spPr>
      </p:pic>
      <p:sp>
        <p:nvSpPr>
          <p:cNvPr id="693" name="TextBox 1"/>
          <p:cNvSpPr txBox="1"/>
          <p:nvPr/>
        </p:nvSpPr>
        <p:spPr>
          <a:xfrm>
            <a:off x="2484120" y="1600201"/>
            <a:ext cx="7325360" cy="3063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3200">
                <a:solidFill>
                  <a:srgbClr val="565656"/>
                </a:solidFill>
                <a:latin typeface="Century Gothic"/>
                <a:ea typeface="Century Gothic"/>
                <a:cs typeface="Century Gothic"/>
                <a:sym typeface="Century Gothic"/>
              </a:defRPr>
            </a:pPr>
            <a:r>
              <a:t>Website:	PHASoCal.org</a:t>
            </a:r>
          </a:p>
          <a:p>
            <a:pPr>
              <a:defRPr sz="3200">
                <a:solidFill>
                  <a:srgbClr val="565656"/>
                </a:solidFill>
                <a:latin typeface="Century Gothic"/>
                <a:ea typeface="Century Gothic"/>
                <a:cs typeface="Century Gothic"/>
                <a:sym typeface="Century Gothic"/>
              </a:defRPr>
            </a:pPr>
          </a:p>
          <a:p>
            <a:pPr>
              <a:defRPr sz="3200">
                <a:solidFill>
                  <a:srgbClr val="565656"/>
                </a:solidFill>
                <a:latin typeface="Century Gothic"/>
                <a:ea typeface="Century Gothic"/>
                <a:cs typeface="Century Gothic"/>
                <a:sym typeface="Century Gothic"/>
              </a:defRPr>
            </a:pPr>
            <a:r>
              <a:t>Contact:	Tracy Delaney</a:t>
            </a:r>
          </a:p>
          <a:p>
            <a:pPr>
              <a:defRPr sz="3200">
                <a:solidFill>
                  <a:srgbClr val="565656"/>
                </a:solidFill>
                <a:latin typeface="Century Gothic"/>
                <a:ea typeface="Century Gothic"/>
                <a:cs typeface="Century Gothic"/>
                <a:sym typeface="Century Gothic"/>
              </a:defRPr>
            </a:pPr>
            <a:r>
              <a:t>		Executive Director</a:t>
            </a:r>
          </a:p>
          <a:p>
            <a:pPr>
              <a:defRPr sz="3200">
                <a:solidFill>
                  <a:srgbClr val="565656"/>
                </a:solidFill>
                <a:latin typeface="Century Gothic"/>
                <a:ea typeface="Century Gothic"/>
                <a:cs typeface="Century Gothic"/>
                <a:sym typeface="Century Gothic"/>
              </a:defRPr>
            </a:pPr>
            <a:r>
              <a:t>		tdelaney@phi.org</a:t>
            </a:r>
          </a:p>
          <a:p>
            <a:pPr>
              <a:defRPr sz="3200">
                <a:solidFill>
                  <a:srgbClr val="565656"/>
                </a:solidFill>
                <a:latin typeface="Century Gothic"/>
                <a:ea typeface="Century Gothic"/>
                <a:cs typeface="Century Gothic"/>
                <a:sym typeface="Century Gothic"/>
              </a:defRPr>
            </a:pPr>
            <a:r>
              <a:t>		619-452-1180</a:t>
            </a:r>
          </a:p>
        </p:txBody>
      </p:sp>
      <p:sp>
        <p:nvSpPr>
          <p:cNvPr id="694" name="Slide Number"/>
          <p:cNvSpPr txBox="1"/>
          <p:nvPr>
            <p:ph type="sldNum" sz="quarter" idx="2"/>
          </p:nvPr>
        </p:nvSpPr>
        <p:spPr>
          <a:xfrm>
            <a:off x="8478980" y="6232200"/>
            <a:ext cx="258620" cy="24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and Content - Orange Header">
    <p:spTree>
      <p:nvGrpSpPr>
        <p:cNvPr id="1" name=""/>
        <p:cNvGrpSpPr/>
        <p:nvPr/>
      </p:nvGrpSpPr>
      <p:grpSpPr>
        <a:xfrm>
          <a:off x="0" y="0"/>
          <a:ext cx="0" cy="0"/>
          <a:chOff x="0" y="0"/>
          <a:chExt cx="0" cy="0"/>
        </a:xfrm>
      </p:grpSpPr>
      <p:pic>
        <p:nvPicPr>
          <p:cNvPr id="701" name="Picture 5" descr="Picture 5"/>
          <p:cNvPicPr>
            <a:picLocks noChangeAspect="1"/>
          </p:cNvPicPr>
          <p:nvPr/>
        </p:nvPicPr>
        <p:blipFill>
          <a:blip r:embed="rId2">
            <a:extLst/>
          </a:blip>
          <a:stretch>
            <a:fillRect/>
          </a:stretch>
        </p:blipFill>
        <p:spPr>
          <a:xfrm>
            <a:off x="2485862" y="6338896"/>
            <a:ext cx="7220275" cy="369438"/>
          </a:xfrm>
          <a:prstGeom prst="rect">
            <a:avLst/>
          </a:prstGeom>
          <a:ln w="12700">
            <a:miter lim="400000"/>
          </a:ln>
        </p:spPr>
      </p:pic>
      <p:sp>
        <p:nvSpPr>
          <p:cNvPr id="702" name="Rectangle 8"/>
          <p:cNvSpPr/>
          <p:nvPr/>
        </p:nvSpPr>
        <p:spPr>
          <a:xfrm>
            <a:off x="0" y="0"/>
            <a:ext cx="12192000" cy="1325566"/>
          </a:xfrm>
          <a:prstGeom prst="rect">
            <a:avLst/>
          </a:prstGeom>
          <a:solidFill>
            <a:srgbClr val="191769"/>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p>
        </p:txBody>
      </p:sp>
      <p:sp>
        <p:nvSpPr>
          <p:cNvPr id="70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04" name="Title Text"/>
          <p:cNvSpPr txBox="1"/>
          <p:nvPr>
            <p:ph type="title"/>
          </p:nvPr>
        </p:nvSpPr>
        <p:spPr>
          <a:xfrm>
            <a:off x="609600" y="92072"/>
            <a:ext cx="10972800" cy="1143001"/>
          </a:xfrm>
          <a:prstGeom prst="rect">
            <a:avLst/>
          </a:prstGeom>
          <a:noFill/>
          <a:ln w="12700" cap="flat">
            <a:noFill/>
            <a:miter lim="400000"/>
          </a:ln>
          <a:effectLst/>
        </p:spPr>
        <p:txBody>
          <a:bodyPr/>
          <a:lstStyle>
            <a:lvl1pPr>
              <a:defRPr sz="4400"/>
            </a:lvl1pPr>
          </a:lstStyle>
          <a:p>
            <a:pPr/>
            <a:r>
              <a:t>Title Text</a:t>
            </a:r>
          </a:p>
        </p:txBody>
      </p:sp>
      <p:sp>
        <p:nvSpPr>
          <p:cNvPr id="705" name="Slide Number"/>
          <p:cNvSpPr txBox="1"/>
          <p:nvPr>
            <p:ph type="sldNum" sz="quarter" idx="2"/>
          </p:nvPr>
        </p:nvSpPr>
        <p:spPr>
          <a:xfrm>
            <a:off x="11577784" y="6459215"/>
            <a:ext cx="258621" cy="248302"/>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 Orange Header">
    <p:spTree>
      <p:nvGrpSpPr>
        <p:cNvPr id="1" name=""/>
        <p:cNvGrpSpPr/>
        <p:nvPr/>
      </p:nvGrpSpPr>
      <p:grpSpPr>
        <a:xfrm>
          <a:off x="0" y="0"/>
          <a:ext cx="0" cy="0"/>
          <a:chOff x="0" y="0"/>
          <a:chExt cx="0" cy="0"/>
        </a:xfrm>
      </p:grpSpPr>
      <p:sp>
        <p:nvSpPr>
          <p:cNvPr id="84" name="Body Level One…"/>
          <p:cNvSpPr txBox="1"/>
          <p:nvPr>
            <p:ph type="body" sz="half" idx="1"/>
          </p:nvPr>
        </p:nvSpPr>
        <p:spPr>
          <a:xfrm>
            <a:off x="609600" y="1600203"/>
            <a:ext cx="53848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85" name="Title Text"/>
          <p:cNvSpPr txBox="1"/>
          <p:nvPr>
            <p:ph type="title"/>
          </p:nvPr>
        </p:nvSpPr>
        <p:spPr>
          <a:prstGeom prst="rect">
            <a:avLst/>
          </a:prstGeom>
        </p:spPr>
        <p:txBody>
          <a:bodyPr/>
          <a:lstStyle/>
          <a:p>
            <a:pPr/>
            <a:r>
              <a:t>Title Text</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93" name="Title Text"/>
          <p:cNvSpPr txBox="1"/>
          <p:nvPr>
            <p:ph type="title"/>
          </p:nvPr>
        </p:nvSpPr>
        <p:spPr>
          <a:xfrm>
            <a:off x="609600" y="274638"/>
            <a:ext cx="10972800" cy="1143001"/>
          </a:xfrm>
          <a:prstGeom prst="rect">
            <a:avLst/>
          </a:prstGeom>
          <a:noFill/>
          <a:ln w="12700" cap="flat">
            <a:noFill/>
            <a:miter lim="400000"/>
          </a:ln>
          <a:effectLst/>
        </p:spPr>
        <p:txBody>
          <a:bodyPr/>
          <a:lstStyle>
            <a:lvl1pPr>
              <a:defRPr sz="4400">
                <a:solidFill>
                  <a:srgbClr val="000000"/>
                </a:solidFill>
              </a:defRPr>
            </a:lvl1pPr>
          </a:lstStyle>
          <a:p>
            <a:pPr/>
            <a:r>
              <a:t>Title Text</a:t>
            </a:r>
          </a:p>
        </p:txBody>
      </p:sp>
      <p:sp>
        <p:nvSpPr>
          <p:cNvPr id="94" name="Body Level One…"/>
          <p:cNvSpPr txBox="1"/>
          <p:nvPr>
            <p:ph type="body" sz="quarter" idx="1"/>
          </p:nvPr>
        </p:nvSpPr>
        <p:spPr>
          <a:xfrm>
            <a:off x="609600" y="1535112"/>
            <a:ext cx="5386917" cy="639763"/>
          </a:xfrm>
          <a:prstGeom prst="rect">
            <a:avLst/>
          </a:prstGeom>
        </p:spPr>
        <p:txBody>
          <a:bodyPr anchor="b"/>
          <a:lstStyle>
            <a:lvl1pPr marL="0" indent="0">
              <a:spcBef>
                <a:spcPts val="500"/>
              </a:spcBef>
              <a:buSzTx/>
              <a:buFontTx/>
              <a:buNone/>
              <a:defRPr b="1" sz="2400"/>
            </a:lvl1pPr>
            <a:lvl2pPr marL="0" indent="0">
              <a:spcBef>
                <a:spcPts val="500"/>
              </a:spcBef>
              <a:buSzTx/>
              <a:buFontTx/>
              <a:buNone/>
              <a:defRPr b="1" sz="2400"/>
            </a:lvl2pPr>
            <a:lvl3pPr marL="0" indent="0">
              <a:spcBef>
                <a:spcPts val="500"/>
              </a:spcBef>
              <a:buSzTx/>
              <a:buFontTx/>
              <a:buNone/>
              <a:defRPr b="1" sz="2400"/>
            </a:lvl3pPr>
            <a:lvl4pPr marL="0" indent="0">
              <a:spcBef>
                <a:spcPts val="500"/>
              </a:spcBef>
              <a:buSzTx/>
              <a:buFontTx/>
              <a:buNone/>
              <a:defRPr b="1" sz="2400"/>
            </a:lvl4pPr>
            <a:lvl5pPr marL="0" indent="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95" name="Text Placeholder 4"/>
          <p:cNvSpPr/>
          <p:nvPr>
            <p:ph type="body" sz="quarter" idx="13"/>
          </p:nvPr>
        </p:nvSpPr>
        <p:spPr>
          <a:xfrm>
            <a:off x="6193366" y="1535111"/>
            <a:ext cx="5389039" cy="639767"/>
          </a:xfrm>
          <a:prstGeom prst="rect">
            <a:avLst/>
          </a:prstGeom>
        </p:spPr>
        <p:txBody>
          <a:bodyPr anchor="b"/>
          <a:lstStyle/>
          <a:p>
            <a:pPr/>
          </a:p>
        </p:txBody>
      </p:sp>
      <p:sp>
        <p:nvSpPr>
          <p:cNvPr id="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 Orange Header">
    <p:spTree>
      <p:nvGrpSpPr>
        <p:cNvPr id="1" name=""/>
        <p:cNvGrpSpPr/>
        <p:nvPr/>
      </p:nvGrpSpPr>
      <p:grpSpPr>
        <a:xfrm>
          <a:off x="0" y="0"/>
          <a:ext cx="0" cy="0"/>
          <a:chOff x="0" y="0"/>
          <a:chExt cx="0" cy="0"/>
        </a:xfrm>
      </p:grpSpPr>
      <p:sp>
        <p:nvSpPr>
          <p:cNvPr id="103" name="Body Level One…"/>
          <p:cNvSpPr txBox="1"/>
          <p:nvPr>
            <p:ph type="body" sz="quarter" idx="1"/>
          </p:nvPr>
        </p:nvSpPr>
        <p:spPr>
          <a:xfrm>
            <a:off x="609600" y="1535112"/>
            <a:ext cx="5386917" cy="639763"/>
          </a:xfrm>
          <a:prstGeom prst="rect">
            <a:avLst/>
          </a:prstGeom>
        </p:spPr>
        <p:txBody>
          <a:bodyPr anchor="b"/>
          <a:lstStyle>
            <a:lvl1pPr marL="0" indent="0">
              <a:spcBef>
                <a:spcPts val="500"/>
              </a:spcBef>
              <a:buSzTx/>
              <a:buFontTx/>
              <a:buNone/>
              <a:defRPr b="1" sz="2400"/>
            </a:lvl1pPr>
            <a:lvl2pPr marL="0" indent="0">
              <a:spcBef>
                <a:spcPts val="500"/>
              </a:spcBef>
              <a:buSzTx/>
              <a:buFontTx/>
              <a:buNone/>
              <a:defRPr b="1" sz="2400"/>
            </a:lvl2pPr>
            <a:lvl3pPr marL="0" indent="0">
              <a:spcBef>
                <a:spcPts val="500"/>
              </a:spcBef>
              <a:buSzTx/>
              <a:buFontTx/>
              <a:buNone/>
              <a:defRPr b="1" sz="2400"/>
            </a:lvl3pPr>
            <a:lvl4pPr marL="0" indent="0">
              <a:spcBef>
                <a:spcPts val="500"/>
              </a:spcBef>
              <a:buSzTx/>
              <a:buFontTx/>
              <a:buNone/>
              <a:defRPr b="1" sz="2400"/>
            </a:lvl4pPr>
            <a:lvl5pPr marL="0" indent="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104" name="Text Placeholder 4"/>
          <p:cNvSpPr/>
          <p:nvPr>
            <p:ph type="body" sz="quarter" idx="13"/>
          </p:nvPr>
        </p:nvSpPr>
        <p:spPr>
          <a:xfrm>
            <a:off x="6193366" y="1535111"/>
            <a:ext cx="5389039" cy="639767"/>
          </a:xfrm>
          <a:prstGeom prst="rect">
            <a:avLst/>
          </a:prstGeom>
        </p:spPr>
        <p:txBody>
          <a:bodyPr anchor="b"/>
          <a:lstStyle/>
          <a:p>
            <a:pPr/>
          </a:p>
        </p:txBody>
      </p:sp>
      <p:sp>
        <p:nvSpPr>
          <p:cNvPr id="105" name="Title Text"/>
          <p:cNvSpPr txBox="1"/>
          <p:nvPr>
            <p:ph type="title"/>
          </p:nvPr>
        </p:nvSpPr>
        <p:spPr>
          <a:prstGeom prst="rect">
            <a:avLst/>
          </a:prstGeom>
        </p:spPr>
        <p:txBody>
          <a:bodyPr/>
          <a:lstStyle/>
          <a:p>
            <a:pPr/>
            <a:r>
              <a:t>Title Text</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 Id="rId62" Type="http://schemas.openxmlformats.org/officeDocument/2006/relationships/slideLayout" Target="../slideLayouts/slideLayout61.xml"/><Relationship Id="rId63" Type="http://schemas.openxmlformats.org/officeDocument/2006/relationships/slideLayout" Target="../slideLayouts/slideLayout62.xml"/><Relationship Id="rId6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p:nvPr>
        </p:nvSpPr>
        <p:spPr>
          <a:xfrm>
            <a:off x="609600" y="1600203"/>
            <a:ext cx="10972800" cy="45259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609600" y="274638"/>
            <a:ext cx="10972800" cy="914401"/>
          </a:xfrm>
          <a:prstGeom prst="rect">
            <a:avLst/>
          </a:prstGeom>
          <a:solidFill>
            <a:schemeClr val="accent2"/>
          </a:solidFill>
          <a:ln w="28575" cap="rnd">
            <a:solidFill>
              <a:srgbClr val="FFFFFF"/>
            </a:solidFill>
          </a:ln>
          <a:effectLst>
            <a:outerShdw sx="100000" sy="100000" kx="0" ky="0" algn="b" rotWithShape="0" blurRad="50800" dist="38100" dir="2700000">
              <a:srgbClr val="000000">
                <a:alpha val="40000"/>
              </a:srgbClr>
            </a:outerShdw>
          </a:effectLst>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4" name="Slide Number"/>
          <p:cNvSpPr txBox="1"/>
          <p:nvPr>
            <p:ph type="sldNum" sz="quarter" idx="2"/>
          </p:nvPr>
        </p:nvSpPr>
        <p:spPr>
          <a:xfrm>
            <a:off x="8478981" y="6232199"/>
            <a:ext cx="258620" cy="248302"/>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3600" u="none">
          <a:solidFill>
            <a:srgbClr val="FFFFFF"/>
          </a:solidFill>
          <a:uFillTx/>
          <a:latin typeface="Century Gothic"/>
          <a:ea typeface="Century Gothic"/>
          <a:cs typeface="Century Gothic"/>
          <a:sym typeface="Century Gothic"/>
        </a:defRPr>
      </a:lvl1pPr>
      <a:lvl2pPr marL="0" marR="0" indent="0" algn="ctr" defTabSz="914400" rtl="0" latinLnBrk="0">
        <a:lnSpc>
          <a:spcPct val="100000"/>
        </a:lnSpc>
        <a:spcBef>
          <a:spcPts val="0"/>
        </a:spcBef>
        <a:spcAft>
          <a:spcPts val="0"/>
        </a:spcAft>
        <a:buClrTx/>
        <a:buSzTx/>
        <a:buFontTx/>
        <a:buNone/>
        <a:tabLst/>
        <a:defRPr b="0" baseline="0" cap="none" i="0" spc="0" strike="noStrike" sz="3600" u="none">
          <a:solidFill>
            <a:srgbClr val="FFFFFF"/>
          </a:solidFill>
          <a:uFillTx/>
          <a:latin typeface="Century Gothic"/>
          <a:ea typeface="Century Gothic"/>
          <a:cs typeface="Century Gothic"/>
          <a:sym typeface="Century Gothic"/>
        </a:defRPr>
      </a:lvl2pPr>
      <a:lvl3pPr marL="0" marR="0" indent="0" algn="ctr" defTabSz="914400" rtl="0" latinLnBrk="0">
        <a:lnSpc>
          <a:spcPct val="100000"/>
        </a:lnSpc>
        <a:spcBef>
          <a:spcPts val="0"/>
        </a:spcBef>
        <a:spcAft>
          <a:spcPts val="0"/>
        </a:spcAft>
        <a:buClrTx/>
        <a:buSzTx/>
        <a:buFontTx/>
        <a:buNone/>
        <a:tabLst/>
        <a:defRPr b="0" baseline="0" cap="none" i="0" spc="0" strike="noStrike" sz="3600" u="none">
          <a:solidFill>
            <a:srgbClr val="FFFFFF"/>
          </a:solidFill>
          <a:uFillTx/>
          <a:latin typeface="Century Gothic"/>
          <a:ea typeface="Century Gothic"/>
          <a:cs typeface="Century Gothic"/>
          <a:sym typeface="Century Gothic"/>
        </a:defRPr>
      </a:lvl3pPr>
      <a:lvl4pPr marL="0" marR="0" indent="0" algn="ctr" defTabSz="914400" rtl="0" latinLnBrk="0">
        <a:lnSpc>
          <a:spcPct val="100000"/>
        </a:lnSpc>
        <a:spcBef>
          <a:spcPts val="0"/>
        </a:spcBef>
        <a:spcAft>
          <a:spcPts val="0"/>
        </a:spcAft>
        <a:buClrTx/>
        <a:buSzTx/>
        <a:buFontTx/>
        <a:buNone/>
        <a:tabLst/>
        <a:defRPr b="0" baseline="0" cap="none" i="0" spc="0" strike="noStrike" sz="3600" u="none">
          <a:solidFill>
            <a:srgbClr val="FFFFFF"/>
          </a:solidFill>
          <a:uFillTx/>
          <a:latin typeface="Century Gothic"/>
          <a:ea typeface="Century Gothic"/>
          <a:cs typeface="Century Gothic"/>
          <a:sym typeface="Century Gothic"/>
        </a:defRPr>
      </a:lvl4pPr>
      <a:lvl5pPr marL="0" marR="0" indent="0" algn="ctr" defTabSz="914400" rtl="0" latinLnBrk="0">
        <a:lnSpc>
          <a:spcPct val="100000"/>
        </a:lnSpc>
        <a:spcBef>
          <a:spcPts val="0"/>
        </a:spcBef>
        <a:spcAft>
          <a:spcPts val="0"/>
        </a:spcAft>
        <a:buClrTx/>
        <a:buSzTx/>
        <a:buFontTx/>
        <a:buNone/>
        <a:tabLst/>
        <a:defRPr b="0" baseline="0" cap="none" i="0" spc="0" strike="noStrike" sz="3600" u="none">
          <a:solidFill>
            <a:srgbClr val="FFFFFF"/>
          </a:solidFill>
          <a:uFillTx/>
          <a:latin typeface="Century Gothic"/>
          <a:ea typeface="Century Gothic"/>
          <a:cs typeface="Century Gothic"/>
          <a:sym typeface="Century Gothic"/>
        </a:defRPr>
      </a:lvl5pPr>
      <a:lvl6pPr marL="0" marR="0" indent="0" algn="ctr" defTabSz="914400" rtl="0" latinLnBrk="0">
        <a:lnSpc>
          <a:spcPct val="100000"/>
        </a:lnSpc>
        <a:spcBef>
          <a:spcPts val="0"/>
        </a:spcBef>
        <a:spcAft>
          <a:spcPts val="0"/>
        </a:spcAft>
        <a:buClrTx/>
        <a:buSzTx/>
        <a:buFontTx/>
        <a:buNone/>
        <a:tabLst/>
        <a:defRPr b="0" baseline="0" cap="none" i="0" spc="0" strike="noStrike" sz="3600" u="none">
          <a:solidFill>
            <a:srgbClr val="FFFFFF"/>
          </a:solidFill>
          <a:uFillTx/>
          <a:latin typeface="Century Gothic"/>
          <a:ea typeface="Century Gothic"/>
          <a:cs typeface="Century Gothic"/>
          <a:sym typeface="Century Gothic"/>
        </a:defRPr>
      </a:lvl6pPr>
      <a:lvl7pPr marL="0" marR="0" indent="0" algn="ctr" defTabSz="914400" rtl="0" latinLnBrk="0">
        <a:lnSpc>
          <a:spcPct val="100000"/>
        </a:lnSpc>
        <a:spcBef>
          <a:spcPts val="0"/>
        </a:spcBef>
        <a:spcAft>
          <a:spcPts val="0"/>
        </a:spcAft>
        <a:buClrTx/>
        <a:buSzTx/>
        <a:buFontTx/>
        <a:buNone/>
        <a:tabLst/>
        <a:defRPr b="0" baseline="0" cap="none" i="0" spc="0" strike="noStrike" sz="3600" u="none">
          <a:solidFill>
            <a:srgbClr val="FFFFFF"/>
          </a:solidFill>
          <a:uFillTx/>
          <a:latin typeface="Century Gothic"/>
          <a:ea typeface="Century Gothic"/>
          <a:cs typeface="Century Gothic"/>
          <a:sym typeface="Century Gothic"/>
        </a:defRPr>
      </a:lvl7pPr>
      <a:lvl8pPr marL="0" marR="0" indent="0" algn="ctr" defTabSz="914400" rtl="0" latinLnBrk="0">
        <a:lnSpc>
          <a:spcPct val="100000"/>
        </a:lnSpc>
        <a:spcBef>
          <a:spcPts val="0"/>
        </a:spcBef>
        <a:spcAft>
          <a:spcPts val="0"/>
        </a:spcAft>
        <a:buClrTx/>
        <a:buSzTx/>
        <a:buFontTx/>
        <a:buNone/>
        <a:tabLst/>
        <a:defRPr b="0" baseline="0" cap="none" i="0" spc="0" strike="noStrike" sz="3600" u="none">
          <a:solidFill>
            <a:srgbClr val="FFFFFF"/>
          </a:solidFill>
          <a:uFillTx/>
          <a:latin typeface="Century Gothic"/>
          <a:ea typeface="Century Gothic"/>
          <a:cs typeface="Century Gothic"/>
          <a:sym typeface="Century Gothic"/>
        </a:defRPr>
      </a:lvl8pPr>
      <a:lvl9pPr marL="0" marR="0" indent="0" algn="ctr" defTabSz="914400" rtl="0" latinLnBrk="0">
        <a:lnSpc>
          <a:spcPct val="100000"/>
        </a:lnSpc>
        <a:spcBef>
          <a:spcPts val="0"/>
        </a:spcBef>
        <a:spcAft>
          <a:spcPts val="0"/>
        </a:spcAft>
        <a:buClrTx/>
        <a:buSzTx/>
        <a:buFontTx/>
        <a:buNone/>
        <a:tabLst/>
        <a:defRPr b="0" baseline="0" cap="none" i="0" spc="0" strike="noStrike" sz="3600" u="none">
          <a:solidFill>
            <a:srgbClr val="FFFFFF"/>
          </a:solidFill>
          <a:uFillTx/>
          <a:latin typeface="Century Gothic"/>
          <a:ea typeface="Century Gothic"/>
          <a:cs typeface="Century Gothic"/>
          <a:sym typeface="Century Gothic"/>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image" Target="../media/image17.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 Id="rId3" Type="http://schemas.openxmlformats.org/officeDocument/2006/relationships/image" Target="../media/image18.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jpeg"/><Relationship Id="rId3" Type="http://schemas.openxmlformats.org/officeDocument/2006/relationships/image" Target="../media/image9.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 Id="rId3" Type="http://schemas.openxmlformats.org/officeDocument/2006/relationships/image" Target="../media/image5.jpeg"/><Relationship Id="rId4" Type="http://schemas.openxmlformats.org/officeDocument/2006/relationships/image" Target="../media/image1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 Id="rId3" Type="http://schemas.openxmlformats.org/officeDocument/2006/relationships/image" Target="../media/image17.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 Id="rId3" Type="http://schemas.openxmlformats.org/officeDocument/2006/relationships/image" Target="../media/image19.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 Id="rId3" Type="http://schemas.openxmlformats.org/officeDocument/2006/relationships/image" Target="../media/image20.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phasocal.org/local-health-department-funding-resources/" TargetMode="External"/><Relationship Id="rId3" Type="http://schemas.openxmlformats.org/officeDocument/2006/relationships/image" Target="../media/image11.png"/><Relationship Id="rId4" Type="http://schemas.openxmlformats.org/officeDocument/2006/relationships/image" Target="../media/image2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 Id="rId3" Type="http://schemas.openxmlformats.org/officeDocument/2006/relationships/image" Target="../media/image1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 Id="rId3" Type="http://schemas.openxmlformats.org/officeDocument/2006/relationships/image" Target="../media/image1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 Id="rId3" Type="http://schemas.openxmlformats.org/officeDocument/2006/relationships/image" Target="../media/image1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 Id="rId3" Type="http://schemas.openxmlformats.org/officeDocument/2006/relationships/image" Target="../media/image1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 Id="rId3" Type="http://schemas.openxmlformats.org/officeDocument/2006/relationships/image" Target="../media/image16.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91769"/>
        </a:solidFill>
      </p:bgPr>
    </p:bg>
    <p:spTree>
      <p:nvGrpSpPr>
        <p:cNvPr id="1" name=""/>
        <p:cNvGrpSpPr/>
        <p:nvPr/>
      </p:nvGrpSpPr>
      <p:grpSpPr>
        <a:xfrm>
          <a:off x="0" y="0"/>
          <a:ext cx="0" cy="0"/>
          <a:chOff x="0" y="0"/>
          <a:chExt cx="0" cy="0"/>
        </a:xfrm>
      </p:grpSpPr>
      <p:sp>
        <p:nvSpPr>
          <p:cNvPr id="714" name="AutoShape 2"/>
          <p:cNvSpPr/>
          <p:nvPr/>
        </p:nvSpPr>
        <p:spPr>
          <a:xfrm>
            <a:off x="6673895" y="3240339"/>
            <a:ext cx="2559960" cy="3670050"/>
          </a:xfrm>
          <a:prstGeom prst="rect">
            <a:avLst/>
          </a:prstGeom>
          <a:solidFill>
            <a:srgbClr val="DF682D"/>
          </a:solidFill>
          <a:ln w="12700">
            <a:miter lim="400000"/>
          </a:ln>
        </p:spPr>
        <p:txBody>
          <a:bodyPr lIns="45718" tIns="45718" rIns="45718" bIns="45718"/>
          <a:lstStyle/>
          <a:p>
            <a:pPr defTabSz="609600">
              <a:defRPr sz="1200">
                <a:latin typeface="+mn-lt"/>
                <a:ea typeface="+mn-ea"/>
                <a:cs typeface="+mn-cs"/>
                <a:sym typeface="Calibri"/>
              </a:defRPr>
            </a:pPr>
          </a:p>
        </p:txBody>
      </p:sp>
      <p:sp>
        <p:nvSpPr>
          <p:cNvPr id="715" name="AutoShape 3"/>
          <p:cNvSpPr/>
          <p:nvPr/>
        </p:nvSpPr>
        <p:spPr>
          <a:xfrm>
            <a:off x="8869146" y="-1"/>
            <a:ext cx="3322856" cy="3367110"/>
          </a:xfrm>
          <a:prstGeom prst="rect">
            <a:avLst/>
          </a:prstGeom>
          <a:solidFill>
            <a:srgbClr val="62A25D"/>
          </a:solidFill>
          <a:ln w="12700">
            <a:miter lim="400000"/>
          </a:ln>
        </p:spPr>
        <p:txBody>
          <a:bodyPr lIns="45718" tIns="45718" rIns="45718" bIns="45718"/>
          <a:lstStyle/>
          <a:p>
            <a:pPr defTabSz="609600">
              <a:defRPr sz="1200">
                <a:latin typeface="+mn-lt"/>
                <a:ea typeface="+mn-ea"/>
                <a:cs typeface="+mn-cs"/>
                <a:sym typeface="Calibri"/>
              </a:defRPr>
            </a:pPr>
          </a:p>
        </p:txBody>
      </p:sp>
      <p:sp>
        <p:nvSpPr>
          <p:cNvPr id="716" name="TextBox 8"/>
          <p:cNvSpPr txBox="1"/>
          <p:nvPr/>
        </p:nvSpPr>
        <p:spPr>
          <a:xfrm>
            <a:off x="103320" y="768857"/>
            <a:ext cx="6452293" cy="2794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defTabSz="609600">
              <a:defRPr b="1" sz="3600">
                <a:solidFill>
                  <a:srgbClr val="FFFFFF"/>
                </a:solidFill>
                <a:latin typeface="Century Gothic"/>
                <a:ea typeface="Century Gothic"/>
                <a:cs typeface="Century Gothic"/>
                <a:sym typeface="Century Gothic"/>
              </a:defRPr>
            </a:pPr>
            <a:r>
              <a:t>Investing in our </a:t>
            </a:r>
          </a:p>
          <a:p>
            <a:pPr algn="ctr" defTabSz="609600">
              <a:defRPr b="1" sz="3600">
                <a:solidFill>
                  <a:srgbClr val="FFFFFF"/>
                </a:solidFill>
                <a:latin typeface="Century Gothic"/>
                <a:ea typeface="Century Gothic"/>
                <a:cs typeface="Century Gothic"/>
                <a:sym typeface="Century Gothic"/>
              </a:defRPr>
            </a:pPr>
            <a:r>
              <a:t>Local Health Departments: </a:t>
            </a:r>
            <a:r>
              <a:rPr b="0"/>
              <a:t>How Our Funding Decisions Today will Determine California’s Future</a:t>
            </a:r>
          </a:p>
        </p:txBody>
      </p:sp>
      <p:sp>
        <p:nvSpPr>
          <p:cNvPr id="717" name="TextBox 13"/>
          <p:cNvSpPr txBox="1"/>
          <p:nvPr/>
        </p:nvSpPr>
        <p:spPr>
          <a:xfrm>
            <a:off x="514040" y="4643778"/>
            <a:ext cx="3201711" cy="2830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609600">
              <a:lnSpc>
                <a:spcPts val="2200"/>
              </a:lnSpc>
              <a:spcBef>
                <a:spcPts val="1700"/>
              </a:spcBef>
              <a:defRPr sz="1600">
                <a:solidFill>
                  <a:srgbClr val="FFFFFF"/>
                </a:solidFill>
                <a:latin typeface="Open Sans"/>
                <a:ea typeface="Open Sans"/>
                <a:cs typeface="Open Sans"/>
                <a:sym typeface="Open Sans"/>
              </a:defRPr>
            </a:lvl1pPr>
          </a:lstStyle>
          <a:p>
            <a:pPr/>
            <a:r>
              <a:t>June 30, 2020</a:t>
            </a:r>
          </a:p>
        </p:txBody>
      </p:sp>
      <p:pic>
        <p:nvPicPr>
          <p:cNvPr id="718" name="Screen Shot 2020-06-22 at 2.30.16 PM.png" descr="Screen Shot 2020-06-22 at 2.30.16 PM.png"/>
          <p:cNvPicPr>
            <a:picLocks noChangeAspect="1"/>
          </p:cNvPicPr>
          <p:nvPr/>
        </p:nvPicPr>
        <p:blipFill>
          <a:blip r:embed="rId2">
            <a:extLst/>
          </a:blip>
          <a:stretch>
            <a:fillRect/>
          </a:stretch>
        </p:blipFill>
        <p:spPr>
          <a:xfrm>
            <a:off x="6665548" y="-24211"/>
            <a:ext cx="2280340" cy="3415529"/>
          </a:xfrm>
          <a:prstGeom prst="rect">
            <a:avLst/>
          </a:prstGeom>
          <a:ln w="12700">
            <a:miter lim="400000"/>
          </a:ln>
        </p:spPr>
      </p:pic>
      <p:sp>
        <p:nvSpPr>
          <p:cNvPr id="719" name="Rectangle"/>
          <p:cNvSpPr/>
          <p:nvPr/>
        </p:nvSpPr>
        <p:spPr>
          <a:xfrm>
            <a:off x="-145553" y="5681133"/>
            <a:ext cx="6821324" cy="1234416"/>
          </a:xfrm>
          <a:prstGeom prst="rect">
            <a:avLst/>
          </a:prstGeom>
          <a:solidFill>
            <a:srgbClr val="FFFFFF"/>
          </a:solidFill>
          <a:ln w="12700">
            <a:miter lim="400000"/>
          </a:ln>
          <a:effectLst>
            <a:outerShdw sx="100000" sy="100000" kx="0" ky="0" algn="b" rotWithShape="0" blurRad="25400" dist="12700" dir="5400000">
              <a:srgbClr val="000000">
                <a:alpha val="35000"/>
              </a:srgbClr>
            </a:outerShdw>
          </a:effectLst>
        </p:spPr>
        <p:txBody>
          <a:bodyPr lIns="45718" tIns="45718" rIns="45718" bIns="45718" anchor="ctr"/>
          <a:lstStyle/>
          <a:p>
            <a:pPr defTabSz="609600">
              <a:defRPr sz="1000">
                <a:latin typeface="+mn-lt"/>
                <a:ea typeface="+mn-ea"/>
                <a:cs typeface="+mn-cs"/>
                <a:sym typeface="Calibri"/>
              </a:defRPr>
            </a:pPr>
          </a:p>
        </p:txBody>
      </p:sp>
      <p:pic>
        <p:nvPicPr>
          <p:cNvPr id="720" name="Screen Shot 2020-06-22 at 2.39.56 PM.png" descr="Screen Shot 2020-06-22 at 2.39.56 PM.png"/>
          <p:cNvPicPr>
            <a:picLocks noChangeAspect="1"/>
          </p:cNvPicPr>
          <p:nvPr/>
        </p:nvPicPr>
        <p:blipFill>
          <a:blip r:embed="rId3">
            <a:extLst/>
          </a:blip>
          <a:stretch>
            <a:fillRect/>
          </a:stretch>
        </p:blipFill>
        <p:spPr>
          <a:xfrm>
            <a:off x="8934329" y="2430852"/>
            <a:ext cx="3375957" cy="4425852"/>
          </a:xfrm>
          <a:prstGeom prst="rect">
            <a:avLst/>
          </a:prstGeom>
          <a:ln w="12700">
            <a:miter lim="400000"/>
          </a:ln>
        </p:spPr>
      </p:pic>
      <p:grpSp>
        <p:nvGrpSpPr>
          <p:cNvPr id="723" name="Google Shape;205;p47"/>
          <p:cNvGrpSpPr/>
          <p:nvPr/>
        </p:nvGrpSpPr>
        <p:grpSpPr>
          <a:xfrm>
            <a:off x="1828879" y="5829839"/>
            <a:ext cx="2594775" cy="937004"/>
            <a:chOff x="0" y="0"/>
            <a:chExt cx="2594773" cy="937002"/>
          </a:xfrm>
        </p:grpSpPr>
        <p:sp>
          <p:nvSpPr>
            <p:cNvPr id="721" name="Rectangle"/>
            <p:cNvSpPr/>
            <p:nvPr/>
          </p:nvSpPr>
          <p:spPr>
            <a:xfrm>
              <a:off x="-1" y="-1"/>
              <a:ext cx="2594774" cy="937004"/>
            </a:xfrm>
            <a:prstGeom prst="rect">
              <a:avLst/>
            </a:prstGeom>
            <a:solidFill>
              <a:srgbClr val="FFFFFF"/>
            </a:solidFill>
            <a:ln w="3175" cap="flat">
              <a:noFill/>
              <a:miter lim="400000"/>
            </a:ln>
            <a:effectLst/>
          </p:spPr>
          <p:txBody>
            <a:bodyPr wrap="square" lIns="30478" tIns="30478" rIns="30478" bIns="30478" numCol="1" anchor="ctr">
              <a:noAutofit/>
            </a:bodyPr>
            <a:lstStyle/>
            <a:p>
              <a:pPr defTabSz="609600">
                <a:defRPr sz="1200">
                  <a:latin typeface="+mn-lt"/>
                  <a:ea typeface="+mn-ea"/>
                  <a:cs typeface="+mn-cs"/>
                  <a:sym typeface="Calibri"/>
                </a:defRPr>
              </a:pPr>
            </a:p>
          </p:txBody>
        </p:sp>
        <p:pic>
          <p:nvPicPr>
            <p:cNvPr id="722" name="image9.png" descr="image9.png"/>
            <p:cNvPicPr>
              <a:picLocks noChangeAspect="1"/>
            </p:cNvPicPr>
            <p:nvPr/>
          </p:nvPicPr>
          <p:blipFill>
            <a:blip r:embed="rId4">
              <a:extLst/>
            </a:blip>
            <a:stretch>
              <a:fillRect/>
            </a:stretch>
          </p:blipFill>
          <p:spPr>
            <a:xfrm>
              <a:off x="-1" y="-1"/>
              <a:ext cx="2594774" cy="937004"/>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62A25D"/>
        </a:solidFill>
      </p:bgPr>
    </p:bg>
    <p:spTree>
      <p:nvGrpSpPr>
        <p:cNvPr id="1" name=""/>
        <p:cNvGrpSpPr/>
        <p:nvPr/>
      </p:nvGrpSpPr>
      <p:grpSpPr>
        <a:xfrm>
          <a:off x="0" y="0"/>
          <a:ext cx="0" cy="0"/>
          <a:chOff x="0" y="0"/>
          <a:chExt cx="0" cy="0"/>
        </a:xfrm>
      </p:grpSpPr>
      <p:sp>
        <p:nvSpPr>
          <p:cNvPr id="798" name="AutoShape 2"/>
          <p:cNvSpPr/>
          <p:nvPr/>
        </p:nvSpPr>
        <p:spPr>
          <a:xfrm>
            <a:off x="690994" y="609767"/>
            <a:ext cx="11521212" cy="6322117"/>
          </a:xfrm>
          <a:prstGeom prst="rect">
            <a:avLst/>
          </a:prstGeom>
          <a:solidFill>
            <a:srgbClr val="FFFFFF"/>
          </a:solidFill>
          <a:ln w="12700">
            <a:miter lim="400000"/>
          </a:ln>
        </p:spPr>
        <p:txBody>
          <a:bodyPr lIns="30479" tIns="30479" rIns="30479" bIns="30479"/>
          <a:lstStyle/>
          <a:p>
            <a:pPr defTabSz="609600">
              <a:defRPr sz="1200">
                <a:latin typeface="+mn-lt"/>
                <a:ea typeface="+mn-ea"/>
                <a:cs typeface="+mn-cs"/>
                <a:sym typeface="Calibri"/>
              </a:defRPr>
            </a:pPr>
          </a:p>
        </p:txBody>
      </p:sp>
      <p:sp>
        <p:nvSpPr>
          <p:cNvPr id="799" name="TextBox 3"/>
          <p:cNvSpPr txBox="1"/>
          <p:nvPr/>
        </p:nvSpPr>
        <p:spPr>
          <a:xfrm>
            <a:off x="872075" y="890152"/>
            <a:ext cx="10118168" cy="77620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609600">
              <a:lnSpc>
                <a:spcPts val="5800"/>
              </a:lnSpc>
              <a:defRPr spc="-159" sz="6400">
                <a:solidFill>
                  <a:srgbClr val="191769"/>
                </a:solidFill>
                <a:latin typeface="HK Grotesk Bold Bold"/>
                <a:ea typeface="HK Grotesk Bold Bold"/>
                <a:cs typeface="HK Grotesk Bold Bold"/>
                <a:sym typeface="HK Grotesk Bold Bold"/>
              </a:defRPr>
            </a:lvl1pPr>
          </a:lstStyle>
          <a:p>
            <a:pPr/>
            <a:r>
              <a:t>Addressing Climate Change</a:t>
            </a:r>
          </a:p>
        </p:txBody>
      </p:sp>
      <p:sp>
        <p:nvSpPr>
          <p:cNvPr id="800" name="The health and economic impacts of climate emergencies are far reaching…"/>
          <p:cNvSpPr txBox="1"/>
          <p:nvPr/>
        </p:nvSpPr>
        <p:spPr>
          <a:xfrm>
            <a:off x="5088987" y="1574953"/>
            <a:ext cx="6605605" cy="439174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658368">
              <a:spcBef>
                <a:spcPts val="700"/>
              </a:spcBef>
              <a:defRPr sz="2016">
                <a:solidFill>
                  <a:srgbClr val="1A1769"/>
                </a:solidFill>
                <a:latin typeface="Open Sans"/>
                <a:ea typeface="Open Sans"/>
                <a:cs typeface="Open Sans"/>
                <a:sym typeface="Open Sans"/>
              </a:defRPr>
            </a:pPr>
          </a:p>
          <a:p>
            <a:pPr lvl="6" marL="246888" indent="-246888" defTabSz="658368">
              <a:spcBef>
                <a:spcPts val="700"/>
              </a:spcBef>
              <a:buSzPct val="100000"/>
              <a:buFont typeface="Arial"/>
              <a:buChar char="•"/>
              <a:defRPr sz="2016">
                <a:solidFill>
                  <a:srgbClr val="1A1769"/>
                </a:solidFill>
                <a:latin typeface="HK Grotesk Bold Bold"/>
                <a:ea typeface="HK Grotesk Bold Bold"/>
                <a:cs typeface="HK Grotesk Bold Bold"/>
                <a:sym typeface="HK Grotesk Bold Bold"/>
              </a:defRPr>
            </a:pPr>
            <a:r>
              <a:t>The health and economic impacts of climate emergencies are far reaching</a:t>
            </a:r>
          </a:p>
          <a:p>
            <a:pPr lvl="6" marL="246888" indent="-246888" defTabSz="658368">
              <a:spcBef>
                <a:spcPts val="700"/>
              </a:spcBef>
              <a:buSzPct val="100000"/>
              <a:buFont typeface="Arial"/>
              <a:buChar char="•"/>
              <a:defRPr sz="2016">
                <a:solidFill>
                  <a:srgbClr val="1A1769"/>
                </a:solidFill>
                <a:latin typeface="HK Grotesk Bold Bold"/>
                <a:ea typeface="HK Grotesk Bold Bold"/>
                <a:cs typeface="HK Grotesk Bold Bold"/>
                <a:sym typeface="HK Grotesk Bold Bold"/>
              </a:defRPr>
            </a:pPr>
            <a:r>
              <a:t>Extreme heat, floods, wildfires, and droughts have already caused thousands of deaths and displaced tens of thousands of people</a:t>
            </a:r>
          </a:p>
          <a:p>
            <a:pPr lvl="6" marL="246888" indent="-246888" defTabSz="658368">
              <a:spcBef>
                <a:spcPts val="700"/>
              </a:spcBef>
              <a:buSzPct val="100000"/>
              <a:buFont typeface="Arial"/>
              <a:buChar char="•"/>
              <a:defRPr sz="2016">
                <a:solidFill>
                  <a:srgbClr val="1A1769"/>
                </a:solidFill>
                <a:latin typeface="HK Grotesk Bold Bold"/>
                <a:ea typeface="HK Grotesk Bold Bold"/>
                <a:cs typeface="HK Grotesk Bold Bold"/>
                <a:sym typeface="HK Grotesk Bold Bold"/>
              </a:defRPr>
            </a:pPr>
            <a:r>
              <a:t>Most LHDs do not have dedicated climate change staff</a:t>
            </a:r>
          </a:p>
          <a:p>
            <a:pPr lvl="6" marL="246888" indent="-246888" defTabSz="658368">
              <a:spcBef>
                <a:spcPts val="700"/>
              </a:spcBef>
              <a:buSzPct val="100000"/>
              <a:buFont typeface="Arial"/>
              <a:buChar char="•"/>
              <a:defRPr sz="2016">
                <a:solidFill>
                  <a:srgbClr val="1A1769"/>
                </a:solidFill>
                <a:latin typeface="HK Grotesk Bold Bold"/>
                <a:ea typeface="HK Grotesk Bold Bold"/>
                <a:cs typeface="HK Grotesk Bold Bold"/>
                <a:sym typeface="HK Grotesk Bold Bold"/>
              </a:defRPr>
            </a:pPr>
            <a:r>
              <a:t>As climate change exacerbates the potency of extreme weather events, we must invest in California communities and public health systems to increase resilience to climate impacts.</a:t>
            </a:r>
          </a:p>
        </p:txBody>
      </p:sp>
      <p:grpSp>
        <p:nvGrpSpPr>
          <p:cNvPr id="803" name="Group"/>
          <p:cNvGrpSpPr/>
          <p:nvPr/>
        </p:nvGrpSpPr>
        <p:grpSpPr>
          <a:xfrm>
            <a:off x="-145553" y="6301018"/>
            <a:ext cx="12331270" cy="614531"/>
            <a:chOff x="0" y="0"/>
            <a:chExt cx="12331269" cy="614529"/>
          </a:xfrm>
        </p:grpSpPr>
        <p:sp>
          <p:nvSpPr>
            <p:cNvPr id="801" name="Rectangle"/>
            <p:cNvSpPr/>
            <p:nvPr/>
          </p:nvSpPr>
          <p:spPr>
            <a:xfrm>
              <a:off x="0" y="0"/>
              <a:ext cx="12331270" cy="614530"/>
            </a:xfrm>
            <a:prstGeom prst="rect">
              <a:avLst/>
            </a:prstGeom>
            <a:solidFill>
              <a:srgbClr val="FFFFFF"/>
            </a:solidFill>
            <a:ln w="12700" cap="flat">
              <a:noFill/>
              <a:miter lim="400000"/>
            </a:ln>
            <a:effectLst>
              <a:outerShdw sx="100000" sy="100000" kx="0" ky="0" algn="b" rotWithShape="0" blurRad="25400" dist="12700" dir="5400000">
                <a:srgbClr val="000000">
                  <a:alpha val="35000"/>
                </a:srgbClr>
              </a:outerShdw>
            </a:effectLst>
          </p:spPr>
          <p:txBody>
            <a:bodyPr wrap="square" lIns="45718" tIns="45718" rIns="45718" bIns="45718" numCol="1" anchor="ctr">
              <a:noAutofit/>
            </a:bodyPr>
            <a:lstStyle/>
            <a:p>
              <a:pPr defTabSz="609600">
                <a:defRPr sz="1000">
                  <a:latin typeface="+mn-lt"/>
                  <a:ea typeface="+mn-ea"/>
                  <a:cs typeface="+mn-cs"/>
                  <a:sym typeface="Calibri"/>
                </a:defRPr>
              </a:pPr>
            </a:p>
          </p:txBody>
        </p:sp>
        <p:pic>
          <p:nvPicPr>
            <p:cNvPr id="802" name="Screen Shot 2020-06-30 at 10.24.14 AM.png" descr="Screen Shot 2020-06-30 at 10.24.14 AM.png"/>
            <p:cNvPicPr>
              <a:picLocks noChangeAspect="1"/>
            </p:cNvPicPr>
            <p:nvPr/>
          </p:nvPicPr>
          <p:blipFill>
            <a:blip r:embed="rId2">
              <a:extLst/>
            </a:blip>
            <a:stretch>
              <a:fillRect/>
            </a:stretch>
          </p:blipFill>
          <p:spPr>
            <a:xfrm>
              <a:off x="1749239" y="47593"/>
              <a:ext cx="8984628" cy="519344"/>
            </a:xfrm>
            <a:prstGeom prst="rect">
              <a:avLst/>
            </a:prstGeom>
            <a:ln w="12700" cap="flat">
              <a:noFill/>
              <a:miter lim="400000"/>
            </a:ln>
            <a:effectLst/>
          </p:spPr>
        </p:pic>
      </p:grpSp>
      <p:sp>
        <p:nvSpPr>
          <p:cNvPr id="804" name="AutoShape 2"/>
          <p:cNvSpPr/>
          <p:nvPr/>
        </p:nvSpPr>
        <p:spPr>
          <a:xfrm>
            <a:off x="210194" y="2220763"/>
            <a:ext cx="4374506" cy="2416474"/>
          </a:xfrm>
          <a:prstGeom prst="rect">
            <a:avLst/>
          </a:prstGeom>
          <a:solidFill>
            <a:srgbClr val="294A81"/>
          </a:solidFill>
          <a:ln w="12700">
            <a:miter lim="400000"/>
          </a:ln>
        </p:spPr>
        <p:txBody>
          <a:bodyPr lIns="30479" tIns="30479" rIns="30479" bIns="30479"/>
          <a:lstStyle/>
          <a:p>
            <a:pPr defTabSz="609600">
              <a:defRPr sz="1200">
                <a:latin typeface="+mn-lt"/>
                <a:ea typeface="+mn-ea"/>
                <a:cs typeface="+mn-cs"/>
                <a:sym typeface="Calibri"/>
              </a:defRPr>
            </a:pPr>
          </a:p>
        </p:txBody>
      </p:sp>
      <p:sp>
        <p:nvSpPr>
          <p:cNvPr id="805" name="“Climate change is the biggest global health threat of the 21st century”…"/>
          <p:cNvSpPr txBox="1"/>
          <p:nvPr/>
        </p:nvSpPr>
        <p:spPr>
          <a:xfrm>
            <a:off x="452273" y="2468881"/>
            <a:ext cx="3890349" cy="1920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a:solidFill>
                  <a:srgbClr val="FFFFFF"/>
                </a:solidFill>
                <a:latin typeface="Open Sans"/>
                <a:ea typeface="Open Sans"/>
                <a:cs typeface="Open Sans"/>
                <a:sym typeface="Open Sans"/>
              </a:defRPr>
            </a:pPr>
            <a:r>
              <a:t>“Climate change is the biggest global health threat of the 21st century” </a:t>
            </a:r>
          </a:p>
          <a:p>
            <a:pPr>
              <a:defRPr>
                <a:solidFill>
                  <a:srgbClr val="FFFFFF"/>
                </a:solidFill>
                <a:latin typeface="Open Sans"/>
                <a:ea typeface="Open Sans"/>
                <a:cs typeface="Open Sans"/>
                <a:sym typeface="Open Sans"/>
              </a:defRPr>
            </a:pPr>
          </a:p>
          <a:p>
            <a:pPr>
              <a:defRPr>
                <a:solidFill>
                  <a:srgbClr val="FFFFFF"/>
                </a:solidFill>
                <a:latin typeface="Open Sans"/>
                <a:ea typeface="Open Sans"/>
                <a:cs typeface="Open Sans"/>
                <a:sym typeface="Open Sans"/>
              </a:defRPr>
            </a:pPr>
            <a:r>
              <a:t>– The Lancet, 2009</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800">
                                            <p:bg/>
                                          </p:spTgt>
                                        </p:tgtEl>
                                        <p:attrNameLst>
                                          <p:attrName>style.visibility</p:attrName>
                                        </p:attrNameLst>
                                      </p:cBhvr>
                                      <p:to>
                                        <p:strVal val="visible"/>
                                      </p:to>
                                    </p:set>
                                    <p:animEffect filter="dissolve" transition="in">
                                      <p:cBhvr>
                                        <p:cTn id="7" dur="500"/>
                                        <p:tgtEl>
                                          <p:spTgt spid="800">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800">
                                            <p:txEl>
                                              <p:pRg st="0" end="0"/>
                                            </p:txEl>
                                          </p:spTgt>
                                        </p:tgtEl>
                                        <p:attrNameLst>
                                          <p:attrName>style.visibility</p:attrName>
                                        </p:attrNameLst>
                                      </p:cBhvr>
                                      <p:to>
                                        <p:strVal val="visible"/>
                                      </p:to>
                                    </p:set>
                                    <p:animEffect filter="dissolve" transition="in">
                                      <p:cBhvr>
                                        <p:cTn id="10" dur="500"/>
                                        <p:tgtEl>
                                          <p:spTgt spid="800">
                                            <p:txEl>
                                              <p:pRg st="0" end="0"/>
                                            </p:txEl>
                                          </p:spTgt>
                                        </p:tgtEl>
                                      </p:cBhvr>
                                    </p:animEffect>
                                  </p:childTnLst>
                                </p:cTn>
                              </p:par>
                              <p:par>
                                <p:cTn id="11" presetClass="entr" nodeType="withEffect" presetSubtype="0" presetID="9" grpId="1" fill="hold">
                                  <p:stCondLst>
                                    <p:cond delay="0"/>
                                  </p:stCondLst>
                                  <p:iterate type="el" backwards="0">
                                    <p:tmAbs val="0"/>
                                  </p:iterate>
                                  <p:childTnLst>
                                    <p:set>
                                      <p:cBhvr>
                                        <p:cTn id="12" fill="hold"/>
                                        <p:tgtEl>
                                          <p:spTgt spid="800">
                                            <p:txEl>
                                              <p:pRg st="1" end="1"/>
                                            </p:txEl>
                                          </p:spTgt>
                                        </p:tgtEl>
                                        <p:attrNameLst>
                                          <p:attrName>style.visibility</p:attrName>
                                        </p:attrNameLst>
                                      </p:cBhvr>
                                      <p:to>
                                        <p:strVal val="visible"/>
                                      </p:to>
                                    </p:set>
                                    <p:animEffect filter="dissolve" transition="in">
                                      <p:cBhvr>
                                        <p:cTn id="13" dur="500"/>
                                        <p:tgtEl>
                                          <p:spTgt spid="800">
                                            <p:txEl>
                                              <p:pRg st="1" end="1"/>
                                            </p:txEl>
                                          </p:spTgt>
                                        </p:tgtEl>
                                      </p:cBhvr>
                                    </p:animEffect>
                                  </p:childTnLst>
                                </p:cTn>
                              </p:par>
                              <p:par>
                                <p:cTn id="14" presetClass="entr" nodeType="withEffect" presetSubtype="0" presetID="9" grpId="1" fill="hold">
                                  <p:stCondLst>
                                    <p:cond delay="0"/>
                                  </p:stCondLst>
                                  <p:iterate type="el" backwards="0">
                                    <p:tmAbs val="0"/>
                                  </p:iterate>
                                  <p:childTnLst>
                                    <p:set>
                                      <p:cBhvr>
                                        <p:cTn id="15" fill="hold"/>
                                        <p:tgtEl>
                                          <p:spTgt spid="800">
                                            <p:txEl>
                                              <p:pRg st="2" end="2"/>
                                            </p:txEl>
                                          </p:spTgt>
                                        </p:tgtEl>
                                        <p:attrNameLst>
                                          <p:attrName>style.visibility</p:attrName>
                                        </p:attrNameLst>
                                      </p:cBhvr>
                                      <p:to>
                                        <p:strVal val="visible"/>
                                      </p:to>
                                    </p:set>
                                    <p:animEffect filter="dissolve" transition="in">
                                      <p:cBhvr>
                                        <p:cTn id="16" dur="500"/>
                                        <p:tgtEl>
                                          <p:spTgt spid="800">
                                            <p:txEl>
                                              <p:pRg st="2" end="2"/>
                                            </p:txEl>
                                          </p:spTgt>
                                        </p:tgtEl>
                                      </p:cBhvr>
                                    </p:animEffect>
                                  </p:childTnLst>
                                </p:cTn>
                              </p:par>
                              <p:par>
                                <p:cTn id="17" presetClass="entr" nodeType="withEffect" presetSubtype="0" presetID="9" grpId="1" fill="hold">
                                  <p:stCondLst>
                                    <p:cond delay="0"/>
                                  </p:stCondLst>
                                  <p:iterate type="el" backwards="0">
                                    <p:tmAbs val="0"/>
                                  </p:iterate>
                                  <p:childTnLst>
                                    <p:set>
                                      <p:cBhvr>
                                        <p:cTn id="18" fill="hold"/>
                                        <p:tgtEl>
                                          <p:spTgt spid="800">
                                            <p:txEl>
                                              <p:pRg st="3" end="3"/>
                                            </p:txEl>
                                          </p:spTgt>
                                        </p:tgtEl>
                                        <p:attrNameLst>
                                          <p:attrName>style.visibility</p:attrName>
                                        </p:attrNameLst>
                                      </p:cBhvr>
                                      <p:to>
                                        <p:strVal val="visible"/>
                                      </p:to>
                                    </p:set>
                                    <p:animEffect filter="dissolve" transition="in">
                                      <p:cBhvr>
                                        <p:cTn id="19" dur="500"/>
                                        <p:tgtEl>
                                          <p:spTgt spid="800">
                                            <p:txEl>
                                              <p:pRg st="3" end="3"/>
                                            </p:txEl>
                                          </p:spTgt>
                                        </p:tgtEl>
                                      </p:cBhvr>
                                    </p:animEffect>
                                  </p:childTnLst>
                                </p:cTn>
                              </p:par>
                              <p:par>
                                <p:cTn id="20" presetClass="entr" nodeType="withEffect" presetSubtype="0" presetID="9" grpId="1" fill="hold">
                                  <p:stCondLst>
                                    <p:cond delay="0"/>
                                  </p:stCondLst>
                                  <p:iterate type="el" backwards="0">
                                    <p:tmAbs val="0"/>
                                  </p:iterate>
                                  <p:childTnLst>
                                    <p:set>
                                      <p:cBhvr>
                                        <p:cTn id="21" fill="hold"/>
                                        <p:tgtEl>
                                          <p:spTgt spid="800">
                                            <p:txEl>
                                              <p:pRg st="4" end="4"/>
                                            </p:txEl>
                                          </p:spTgt>
                                        </p:tgtEl>
                                        <p:attrNameLst>
                                          <p:attrName>style.visibility</p:attrName>
                                        </p:attrNameLst>
                                      </p:cBhvr>
                                      <p:to>
                                        <p:strVal val="visible"/>
                                      </p:to>
                                    </p:set>
                                    <p:animEffect filter="dissolve" transition="in">
                                      <p:cBhvr>
                                        <p:cTn id="22" dur="500"/>
                                        <p:tgtEl>
                                          <p:spTgt spid="80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1" fill="hold">
                                  <p:stCondLst>
                                    <p:cond delay="0"/>
                                  </p:stCondLst>
                                  <p:iterate type="el" backwards="0">
                                    <p:tmAbs val="0"/>
                                  </p:iterate>
                                  <p:childTnLst>
                                    <p:set>
                                      <p:cBhvr>
                                        <p:cTn id="26" fill="hold"/>
                                        <p:tgtEl>
                                          <p:spTgt spid="800">
                                            <p:txEl>
                                              <p:pRg st="5" end="5"/>
                                            </p:txEl>
                                          </p:spTgt>
                                        </p:tgtEl>
                                        <p:attrNameLst>
                                          <p:attrName>style.visibility</p:attrName>
                                        </p:attrNameLst>
                                      </p:cBhvr>
                                      <p:to>
                                        <p:strVal val="visible"/>
                                      </p:to>
                                    </p:set>
                                    <p:animEffect filter="dissolve" transition="in">
                                      <p:cBhvr>
                                        <p:cTn id="27" dur="500"/>
                                        <p:tgtEl>
                                          <p:spTgt spid="800">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800"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807" name="Slide Number Placeholder 2"/>
          <p:cNvSpPr txBox="1"/>
          <p:nvPr>
            <p:ph type="sldNum" sz="quarter" idx="4294967295"/>
          </p:nvPr>
        </p:nvSpPr>
        <p:spPr>
          <a:xfrm>
            <a:off x="11653158" y="6459213"/>
            <a:ext cx="183239"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08" name="Title 1"/>
          <p:cNvSpPr txBox="1"/>
          <p:nvPr>
            <p:ph type="title"/>
          </p:nvPr>
        </p:nvSpPr>
        <p:spPr>
          <a:xfrm>
            <a:off x="609600" y="92072"/>
            <a:ext cx="10972800" cy="1143001"/>
          </a:xfrm>
          <a:prstGeom prst="rect">
            <a:avLst/>
          </a:prstGeom>
        </p:spPr>
        <p:txBody>
          <a:bodyPr/>
          <a:lstStyle>
            <a:lvl1pPr>
              <a:defRPr sz="3900"/>
            </a:lvl1pPr>
          </a:lstStyle>
          <a:p>
            <a:pPr/>
            <a:r>
              <a:t>Addressing Health Equity</a:t>
            </a:r>
          </a:p>
        </p:txBody>
      </p:sp>
      <p:sp>
        <p:nvSpPr>
          <p:cNvPr id="809" name="TextBox 1"/>
          <p:cNvSpPr txBox="1"/>
          <p:nvPr/>
        </p:nvSpPr>
        <p:spPr>
          <a:xfrm>
            <a:off x="274320" y="1515290"/>
            <a:ext cx="5433753" cy="50137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marL="285750" indent="-285750">
              <a:spcBef>
                <a:spcPts val="1000"/>
              </a:spcBef>
              <a:buSzPct val="100000"/>
              <a:buFont typeface="Arial"/>
              <a:buChar char="•"/>
              <a:defRPr sz="2400">
                <a:latin typeface="+mn-lt"/>
                <a:ea typeface="+mn-ea"/>
                <a:cs typeface="+mn-cs"/>
                <a:sym typeface="Calibri"/>
              </a:defRPr>
            </a:pPr>
            <a:r>
              <a:t>Well-resourced public health departments that possess data and GIS systems and skilled staff are able to collect, analyze, interpret, and disseminate useful equity related data to influence and create policy and systems change </a:t>
            </a:r>
          </a:p>
          <a:p>
            <a:pPr lvl="1" marL="285750" indent="-285750">
              <a:spcBef>
                <a:spcPts val="1000"/>
              </a:spcBef>
              <a:buSzPct val="100000"/>
              <a:buFont typeface="Arial"/>
              <a:buChar char="•"/>
              <a:defRPr sz="2400">
                <a:latin typeface="+mn-lt"/>
                <a:ea typeface="+mn-ea"/>
                <a:cs typeface="+mn-cs"/>
                <a:sym typeface="Calibri"/>
              </a:defRPr>
            </a:pPr>
            <a:r>
              <a:t>Departments with dedicated staff to advance equity are best positioned to prevent disproportionate impacts of health, economic and other emergencies in the future</a:t>
            </a:r>
          </a:p>
        </p:txBody>
      </p:sp>
      <p:pic>
        <p:nvPicPr>
          <p:cNvPr id="810" name="Picture 3" descr="Picture 3"/>
          <p:cNvPicPr>
            <a:picLocks noChangeAspect="1"/>
          </p:cNvPicPr>
          <p:nvPr/>
        </p:nvPicPr>
        <p:blipFill>
          <a:blip r:embed="rId2">
            <a:extLst/>
          </a:blip>
          <a:stretch>
            <a:fillRect/>
          </a:stretch>
        </p:blipFill>
        <p:spPr>
          <a:xfrm>
            <a:off x="6102105" y="1690254"/>
            <a:ext cx="5734291" cy="4149437"/>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71769"/>
        </a:solidFill>
      </p:bgPr>
    </p:bg>
    <p:spTree>
      <p:nvGrpSpPr>
        <p:cNvPr id="1" name=""/>
        <p:cNvGrpSpPr/>
        <p:nvPr/>
      </p:nvGrpSpPr>
      <p:grpSpPr>
        <a:xfrm>
          <a:off x="0" y="0"/>
          <a:ext cx="0" cy="0"/>
          <a:chOff x="0" y="0"/>
          <a:chExt cx="0" cy="0"/>
        </a:xfrm>
      </p:grpSpPr>
      <p:sp>
        <p:nvSpPr>
          <p:cNvPr id="812" name="AutoShape 2"/>
          <p:cNvSpPr/>
          <p:nvPr/>
        </p:nvSpPr>
        <p:spPr>
          <a:xfrm>
            <a:off x="685799" y="685799"/>
            <a:ext cx="11506201" cy="6172201"/>
          </a:xfrm>
          <a:prstGeom prst="rect">
            <a:avLst/>
          </a:prstGeom>
          <a:solidFill>
            <a:srgbClr val="FFFFFF"/>
          </a:solidFill>
          <a:ln w="12700">
            <a:miter lim="400000"/>
          </a:ln>
        </p:spPr>
        <p:txBody>
          <a:bodyPr lIns="30479" tIns="30479" rIns="30479" bIns="30479"/>
          <a:lstStyle/>
          <a:p>
            <a:pPr defTabSz="609600">
              <a:defRPr sz="1200">
                <a:latin typeface="+mn-lt"/>
                <a:ea typeface="+mn-ea"/>
                <a:cs typeface="+mn-cs"/>
                <a:sym typeface="Calibri"/>
              </a:defRPr>
            </a:pPr>
          </a:p>
        </p:txBody>
      </p:sp>
      <p:sp>
        <p:nvSpPr>
          <p:cNvPr id="813" name="Investing in Public Health Saves Lives and Money"/>
          <p:cNvSpPr txBox="1"/>
          <p:nvPr/>
        </p:nvSpPr>
        <p:spPr>
          <a:xfrm>
            <a:off x="858797" y="797060"/>
            <a:ext cx="9966932" cy="7887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09600">
              <a:lnSpc>
                <a:spcPts val="5800"/>
              </a:lnSpc>
              <a:defRPr spc="-92" sz="3700">
                <a:solidFill>
                  <a:srgbClr val="171769"/>
                </a:solidFill>
                <a:latin typeface="HK Grotesk Bold Bold"/>
                <a:ea typeface="HK Grotesk Bold Bold"/>
                <a:cs typeface="HK Grotesk Bold Bold"/>
                <a:sym typeface="HK Grotesk Bold Bold"/>
              </a:defRPr>
            </a:lvl1pPr>
          </a:lstStyle>
          <a:p>
            <a:pPr/>
            <a:r>
              <a:t>Investing in Public Health Saves Lives and Money</a:t>
            </a:r>
          </a:p>
        </p:txBody>
      </p:sp>
      <p:grpSp>
        <p:nvGrpSpPr>
          <p:cNvPr id="816" name="Group"/>
          <p:cNvGrpSpPr/>
          <p:nvPr/>
        </p:nvGrpSpPr>
        <p:grpSpPr>
          <a:xfrm>
            <a:off x="-145553" y="6301018"/>
            <a:ext cx="12331270" cy="614531"/>
            <a:chOff x="0" y="0"/>
            <a:chExt cx="12331269" cy="614529"/>
          </a:xfrm>
        </p:grpSpPr>
        <p:sp>
          <p:nvSpPr>
            <p:cNvPr id="814" name="Rectangle"/>
            <p:cNvSpPr/>
            <p:nvPr/>
          </p:nvSpPr>
          <p:spPr>
            <a:xfrm>
              <a:off x="0" y="0"/>
              <a:ext cx="12331270" cy="614530"/>
            </a:xfrm>
            <a:prstGeom prst="rect">
              <a:avLst/>
            </a:prstGeom>
            <a:solidFill>
              <a:srgbClr val="FFFFFF"/>
            </a:solidFill>
            <a:ln w="12700" cap="flat">
              <a:noFill/>
              <a:miter lim="400000"/>
            </a:ln>
            <a:effectLst>
              <a:outerShdw sx="100000" sy="100000" kx="0" ky="0" algn="b" rotWithShape="0" blurRad="25400" dist="12700" dir="5400000">
                <a:srgbClr val="000000">
                  <a:alpha val="35000"/>
                </a:srgbClr>
              </a:outerShdw>
            </a:effectLst>
          </p:spPr>
          <p:txBody>
            <a:bodyPr wrap="square" lIns="45718" tIns="45718" rIns="45718" bIns="45718" numCol="1" anchor="ctr">
              <a:noAutofit/>
            </a:bodyPr>
            <a:lstStyle/>
            <a:p>
              <a:pPr defTabSz="609600">
                <a:defRPr sz="1000">
                  <a:latin typeface="+mn-lt"/>
                  <a:ea typeface="+mn-ea"/>
                  <a:cs typeface="+mn-cs"/>
                  <a:sym typeface="Calibri"/>
                </a:defRPr>
              </a:pPr>
            </a:p>
          </p:txBody>
        </p:sp>
        <p:pic>
          <p:nvPicPr>
            <p:cNvPr id="815" name="Screen Shot 2020-06-30 at 10.24.14 AM.png" descr="Screen Shot 2020-06-30 at 10.24.14 AM.png"/>
            <p:cNvPicPr>
              <a:picLocks noChangeAspect="1"/>
            </p:cNvPicPr>
            <p:nvPr/>
          </p:nvPicPr>
          <p:blipFill>
            <a:blip r:embed="rId2">
              <a:extLst/>
            </a:blip>
            <a:stretch>
              <a:fillRect/>
            </a:stretch>
          </p:blipFill>
          <p:spPr>
            <a:xfrm>
              <a:off x="1749239" y="47593"/>
              <a:ext cx="8984628" cy="519344"/>
            </a:xfrm>
            <a:prstGeom prst="rect">
              <a:avLst/>
            </a:prstGeom>
            <a:ln w="12700" cap="flat">
              <a:noFill/>
              <a:miter lim="400000"/>
            </a:ln>
            <a:effectLst/>
          </p:spPr>
        </p:pic>
      </p:grpSp>
      <p:sp>
        <p:nvSpPr>
          <p:cNvPr id="817" name="TextBox 1"/>
          <p:cNvSpPr txBox="1"/>
          <p:nvPr/>
        </p:nvSpPr>
        <p:spPr>
          <a:xfrm>
            <a:off x="922382" y="1807390"/>
            <a:ext cx="11506201" cy="1920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a:defRPr sz="2600">
                <a:solidFill>
                  <a:srgbClr val="DE682D"/>
                </a:solidFill>
                <a:latin typeface="Open Sans"/>
                <a:ea typeface="Open Sans"/>
                <a:cs typeface="Open Sans"/>
                <a:sym typeface="Open Sans"/>
              </a:defRPr>
            </a:pPr>
            <a:r>
              <a:t>For every one dollar we invest in prevention-focused initiatives, </a:t>
            </a:r>
          </a:p>
          <a:p>
            <a:pPr algn="just">
              <a:defRPr sz="2600">
                <a:solidFill>
                  <a:srgbClr val="DE682D"/>
                </a:solidFill>
                <a:latin typeface="Open Sans"/>
                <a:ea typeface="Open Sans"/>
                <a:cs typeface="Open Sans"/>
                <a:sym typeface="Open Sans"/>
              </a:defRPr>
            </a:pPr>
            <a:r>
              <a:t>our health care system yields an average $5.60 in savings</a:t>
            </a:r>
          </a:p>
          <a:p>
            <a:pPr algn="just">
              <a:defRPr sz="2600">
                <a:solidFill>
                  <a:srgbClr val="DE682D"/>
                </a:solidFill>
                <a:latin typeface="Open Sans"/>
                <a:ea typeface="Open Sans"/>
                <a:cs typeface="Open Sans"/>
                <a:sym typeface="Open Sans"/>
              </a:defRPr>
            </a:pPr>
          </a:p>
        </p:txBody>
      </p:sp>
      <p:pic>
        <p:nvPicPr>
          <p:cNvPr id="818" name="Picture 4" descr="Picture 4"/>
          <p:cNvPicPr>
            <a:picLocks noChangeAspect="1"/>
          </p:cNvPicPr>
          <p:nvPr/>
        </p:nvPicPr>
        <p:blipFill>
          <a:blip r:embed="rId3">
            <a:extLst/>
          </a:blip>
          <a:stretch>
            <a:fillRect/>
          </a:stretch>
        </p:blipFill>
        <p:spPr>
          <a:xfrm>
            <a:off x="1883906" y="3045324"/>
            <a:ext cx="8272351" cy="3152027"/>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71769"/>
        </a:solidFill>
      </p:bgPr>
    </p:bg>
    <p:spTree>
      <p:nvGrpSpPr>
        <p:cNvPr id="1" name=""/>
        <p:cNvGrpSpPr/>
        <p:nvPr/>
      </p:nvGrpSpPr>
      <p:grpSpPr>
        <a:xfrm>
          <a:off x="0" y="0"/>
          <a:ext cx="0" cy="0"/>
          <a:chOff x="0" y="0"/>
          <a:chExt cx="0" cy="0"/>
        </a:xfrm>
      </p:grpSpPr>
      <p:sp>
        <p:nvSpPr>
          <p:cNvPr id="820" name="AutoShape 2"/>
          <p:cNvSpPr/>
          <p:nvPr/>
        </p:nvSpPr>
        <p:spPr>
          <a:xfrm>
            <a:off x="685799" y="685799"/>
            <a:ext cx="11506201" cy="6172201"/>
          </a:xfrm>
          <a:prstGeom prst="rect">
            <a:avLst/>
          </a:prstGeom>
          <a:solidFill>
            <a:srgbClr val="FFFFFF"/>
          </a:solidFill>
          <a:ln w="12700">
            <a:miter lim="400000"/>
          </a:ln>
        </p:spPr>
        <p:txBody>
          <a:bodyPr lIns="30479" tIns="30479" rIns="30479" bIns="30479"/>
          <a:lstStyle/>
          <a:p>
            <a:pPr defTabSz="609600">
              <a:defRPr sz="1200">
                <a:latin typeface="+mn-lt"/>
                <a:ea typeface="+mn-ea"/>
                <a:cs typeface="+mn-cs"/>
                <a:sym typeface="Calibri"/>
              </a:defRPr>
            </a:pPr>
          </a:p>
        </p:txBody>
      </p:sp>
      <p:sp>
        <p:nvSpPr>
          <p:cNvPr id="821" name="Investing in Public Health Saves Lives and Money"/>
          <p:cNvSpPr txBox="1"/>
          <p:nvPr/>
        </p:nvSpPr>
        <p:spPr>
          <a:xfrm>
            <a:off x="858797" y="797060"/>
            <a:ext cx="9966932" cy="7887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09600">
              <a:lnSpc>
                <a:spcPts val="5800"/>
              </a:lnSpc>
              <a:defRPr spc="-92" sz="3700">
                <a:solidFill>
                  <a:srgbClr val="171769"/>
                </a:solidFill>
                <a:latin typeface="HK Grotesk Bold Bold"/>
                <a:ea typeface="HK Grotesk Bold Bold"/>
                <a:cs typeface="HK Grotesk Bold Bold"/>
                <a:sym typeface="HK Grotesk Bold Bold"/>
              </a:defRPr>
            </a:lvl1pPr>
          </a:lstStyle>
          <a:p>
            <a:pPr/>
            <a:r>
              <a:t>Investing in Public Health Saves Lives and Money</a:t>
            </a:r>
          </a:p>
        </p:txBody>
      </p:sp>
      <p:grpSp>
        <p:nvGrpSpPr>
          <p:cNvPr id="824" name="Group"/>
          <p:cNvGrpSpPr/>
          <p:nvPr/>
        </p:nvGrpSpPr>
        <p:grpSpPr>
          <a:xfrm>
            <a:off x="-145553" y="6301018"/>
            <a:ext cx="12331270" cy="614531"/>
            <a:chOff x="0" y="0"/>
            <a:chExt cx="12331269" cy="614529"/>
          </a:xfrm>
        </p:grpSpPr>
        <p:sp>
          <p:nvSpPr>
            <p:cNvPr id="822" name="Rectangle"/>
            <p:cNvSpPr/>
            <p:nvPr/>
          </p:nvSpPr>
          <p:spPr>
            <a:xfrm>
              <a:off x="0" y="0"/>
              <a:ext cx="12331270" cy="614530"/>
            </a:xfrm>
            <a:prstGeom prst="rect">
              <a:avLst/>
            </a:prstGeom>
            <a:solidFill>
              <a:srgbClr val="FFFFFF"/>
            </a:solidFill>
            <a:ln w="12700" cap="flat">
              <a:noFill/>
              <a:miter lim="400000"/>
            </a:ln>
            <a:effectLst>
              <a:outerShdw sx="100000" sy="100000" kx="0" ky="0" algn="b" rotWithShape="0" blurRad="25400" dist="12700" dir="5400000">
                <a:srgbClr val="000000">
                  <a:alpha val="35000"/>
                </a:srgbClr>
              </a:outerShdw>
            </a:effectLst>
          </p:spPr>
          <p:txBody>
            <a:bodyPr wrap="square" lIns="45718" tIns="45718" rIns="45718" bIns="45718" numCol="1" anchor="ctr">
              <a:noAutofit/>
            </a:bodyPr>
            <a:lstStyle/>
            <a:p>
              <a:pPr defTabSz="609600">
                <a:defRPr sz="1000">
                  <a:latin typeface="+mn-lt"/>
                  <a:ea typeface="+mn-ea"/>
                  <a:cs typeface="+mn-cs"/>
                  <a:sym typeface="Calibri"/>
                </a:defRPr>
              </a:pPr>
            </a:p>
          </p:txBody>
        </p:sp>
        <p:pic>
          <p:nvPicPr>
            <p:cNvPr id="823" name="Screen Shot 2020-06-30 at 10.24.14 AM.png" descr="Screen Shot 2020-06-30 at 10.24.14 AM.png"/>
            <p:cNvPicPr>
              <a:picLocks noChangeAspect="1"/>
            </p:cNvPicPr>
            <p:nvPr/>
          </p:nvPicPr>
          <p:blipFill>
            <a:blip r:embed="rId2">
              <a:extLst/>
            </a:blip>
            <a:stretch>
              <a:fillRect/>
            </a:stretch>
          </p:blipFill>
          <p:spPr>
            <a:xfrm>
              <a:off x="1749239" y="47593"/>
              <a:ext cx="8984628" cy="519344"/>
            </a:xfrm>
            <a:prstGeom prst="rect">
              <a:avLst/>
            </a:prstGeom>
            <a:ln w="12700" cap="flat">
              <a:noFill/>
              <a:miter lim="400000"/>
            </a:ln>
            <a:effectLst/>
          </p:spPr>
        </p:pic>
      </p:grpSp>
      <p:sp>
        <p:nvSpPr>
          <p:cNvPr id="825" name="TextBox 1"/>
          <p:cNvSpPr txBox="1"/>
          <p:nvPr/>
        </p:nvSpPr>
        <p:spPr>
          <a:xfrm>
            <a:off x="900914" y="1718490"/>
            <a:ext cx="10238335" cy="1005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just">
              <a:defRPr sz="2600">
                <a:solidFill>
                  <a:srgbClr val="DE682D"/>
                </a:solidFill>
                <a:latin typeface="Open Sans"/>
                <a:ea typeface="Open Sans"/>
                <a:cs typeface="Open Sans"/>
                <a:sym typeface="Open Sans"/>
              </a:defRPr>
            </a:lvl1pPr>
          </a:lstStyle>
          <a:p>
            <a:pPr/>
            <a:r>
              <a:t>Example: In Los Angeles County, every $10 per capita spent on public health would result in:</a:t>
            </a:r>
          </a:p>
        </p:txBody>
      </p:sp>
      <p:sp>
        <p:nvSpPr>
          <p:cNvPr id="826" name="Circle"/>
          <p:cNvSpPr/>
          <p:nvPr/>
        </p:nvSpPr>
        <p:spPr>
          <a:xfrm>
            <a:off x="1110056" y="3378172"/>
            <a:ext cx="1130520" cy="1130518"/>
          </a:xfrm>
          <a:prstGeom prst="ellipse">
            <a:avLst/>
          </a:prstGeom>
          <a:solidFill>
            <a:srgbClr val="DE682D"/>
          </a:solidFill>
          <a:ln w="12700">
            <a:miter lim="400000"/>
          </a:ln>
        </p:spPr>
        <p:txBody>
          <a:bodyPr lIns="45718" tIns="45718" rIns="45718" bIns="45718" anchor="ctr"/>
          <a:lstStyle/>
          <a:p>
            <a:pPr>
              <a:defRPr>
                <a:latin typeface="+mn-lt"/>
                <a:ea typeface="+mn-ea"/>
                <a:cs typeface="+mn-cs"/>
                <a:sym typeface="Calibri"/>
              </a:defRPr>
            </a:pPr>
          </a:p>
        </p:txBody>
      </p:sp>
      <p:sp>
        <p:nvSpPr>
          <p:cNvPr id="827" name="Cash"/>
          <p:cNvSpPr/>
          <p:nvPr/>
        </p:nvSpPr>
        <p:spPr>
          <a:xfrm>
            <a:off x="1183268" y="3756386"/>
            <a:ext cx="999170" cy="4098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0071"/>
                </a:lnTo>
                <a:lnTo>
                  <a:pt x="21600" y="0"/>
                </a:lnTo>
                <a:lnTo>
                  <a:pt x="0" y="0"/>
                </a:lnTo>
                <a:close/>
                <a:moveTo>
                  <a:pt x="3019" y="1846"/>
                </a:moveTo>
                <a:lnTo>
                  <a:pt x="9380" y="1846"/>
                </a:lnTo>
                <a:cubicBezTo>
                  <a:pt x="8379" y="3482"/>
                  <a:pt x="7686" y="6872"/>
                  <a:pt x="7686" y="10802"/>
                </a:cubicBezTo>
                <a:cubicBezTo>
                  <a:pt x="7686" y="14732"/>
                  <a:pt x="8379" y="18118"/>
                  <a:pt x="9380" y="19754"/>
                </a:cubicBezTo>
                <a:lnTo>
                  <a:pt x="3019" y="19754"/>
                </a:lnTo>
                <a:cubicBezTo>
                  <a:pt x="2835" y="16931"/>
                  <a:pt x="1920" y="14704"/>
                  <a:pt x="762" y="14256"/>
                </a:cubicBezTo>
                <a:lnTo>
                  <a:pt x="762" y="7344"/>
                </a:lnTo>
                <a:cubicBezTo>
                  <a:pt x="1920" y="6896"/>
                  <a:pt x="2835" y="4669"/>
                  <a:pt x="3019" y="1846"/>
                </a:cubicBezTo>
                <a:close/>
                <a:moveTo>
                  <a:pt x="12080" y="1846"/>
                </a:moveTo>
                <a:lnTo>
                  <a:pt x="18581" y="1846"/>
                </a:lnTo>
                <a:cubicBezTo>
                  <a:pt x="18765" y="4669"/>
                  <a:pt x="19678" y="6896"/>
                  <a:pt x="20836" y="7344"/>
                </a:cubicBezTo>
                <a:lnTo>
                  <a:pt x="20836" y="14256"/>
                </a:lnTo>
                <a:cubicBezTo>
                  <a:pt x="19678" y="14704"/>
                  <a:pt x="18765" y="16931"/>
                  <a:pt x="18581" y="19754"/>
                </a:cubicBezTo>
                <a:lnTo>
                  <a:pt x="12080" y="19754"/>
                </a:lnTo>
                <a:cubicBezTo>
                  <a:pt x="13080" y="18118"/>
                  <a:pt x="13772" y="14732"/>
                  <a:pt x="13772" y="10802"/>
                </a:cubicBezTo>
                <a:cubicBezTo>
                  <a:pt x="13772" y="6872"/>
                  <a:pt x="13080" y="3482"/>
                  <a:pt x="12080" y="1846"/>
                </a:cubicBezTo>
                <a:close/>
                <a:moveTo>
                  <a:pt x="4544" y="7884"/>
                </a:moveTo>
                <a:cubicBezTo>
                  <a:pt x="4232" y="7884"/>
                  <a:pt x="3921" y="8174"/>
                  <a:pt x="3683" y="8754"/>
                </a:cubicBezTo>
                <a:cubicBezTo>
                  <a:pt x="3208" y="9913"/>
                  <a:pt x="3208" y="11795"/>
                  <a:pt x="3683" y="12953"/>
                </a:cubicBezTo>
                <a:cubicBezTo>
                  <a:pt x="4159" y="14112"/>
                  <a:pt x="4929" y="14112"/>
                  <a:pt x="5404" y="12953"/>
                </a:cubicBezTo>
                <a:cubicBezTo>
                  <a:pt x="5880" y="11795"/>
                  <a:pt x="5880" y="9913"/>
                  <a:pt x="5404" y="8754"/>
                </a:cubicBezTo>
                <a:cubicBezTo>
                  <a:pt x="5167" y="8174"/>
                  <a:pt x="4855" y="7884"/>
                  <a:pt x="4544" y="7884"/>
                </a:cubicBezTo>
                <a:close/>
                <a:moveTo>
                  <a:pt x="16914" y="7884"/>
                </a:moveTo>
                <a:cubicBezTo>
                  <a:pt x="16603" y="7884"/>
                  <a:pt x="16291" y="8174"/>
                  <a:pt x="16054" y="8754"/>
                </a:cubicBezTo>
                <a:cubicBezTo>
                  <a:pt x="15578" y="9913"/>
                  <a:pt x="15578" y="11795"/>
                  <a:pt x="16054" y="12953"/>
                </a:cubicBezTo>
                <a:cubicBezTo>
                  <a:pt x="16529" y="14112"/>
                  <a:pt x="17301" y="14112"/>
                  <a:pt x="17776" y="12953"/>
                </a:cubicBezTo>
                <a:cubicBezTo>
                  <a:pt x="18252" y="11795"/>
                  <a:pt x="18252" y="9913"/>
                  <a:pt x="17776" y="8754"/>
                </a:cubicBezTo>
                <a:cubicBezTo>
                  <a:pt x="17539" y="8174"/>
                  <a:pt x="17226" y="7884"/>
                  <a:pt x="16914" y="7884"/>
                </a:cubicBezTo>
                <a:close/>
              </a:path>
            </a:pathLst>
          </a:custGeom>
          <a:solidFill>
            <a:srgbClr val="FFFFFF"/>
          </a:solidFill>
          <a:ln w="12700">
            <a:miter lim="400000"/>
          </a:ln>
        </p:spPr>
        <p:txBody>
          <a:bodyPr lIns="45718" tIns="45718" rIns="45718" bIns="45718" anchor="ctr"/>
          <a:lstStyle/>
          <a:p>
            <a:pPr>
              <a:defRPr>
                <a:latin typeface="+mn-lt"/>
                <a:ea typeface="+mn-ea"/>
                <a:cs typeface="+mn-cs"/>
                <a:sym typeface="Calibri"/>
              </a:defRPr>
            </a:pPr>
          </a:p>
        </p:txBody>
      </p:sp>
      <p:sp>
        <p:nvSpPr>
          <p:cNvPr id="828" name="10"/>
          <p:cNvSpPr txBox="1"/>
          <p:nvPr/>
        </p:nvSpPr>
        <p:spPr>
          <a:xfrm>
            <a:off x="1531900" y="3789763"/>
            <a:ext cx="301905" cy="3073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400">
                <a:solidFill>
                  <a:srgbClr val="1A1769"/>
                </a:solidFill>
              </a:defRPr>
            </a:lvl1pPr>
          </a:lstStyle>
          <a:p>
            <a:pPr/>
            <a:r>
              <a:t>10</a:t>
            </a:r>
          </a:p>
        </p:txBody>
      </p:sp>
      <p:sp>
        <p:nvSpPr>
          <p:cNvPr id="829" name="Arrow"/>
          <p:cNvSpPr/>
          <p:nvPr/>
        </p:nvSpPr>
        <p:spPr>
          <a:xfrm rot="20700762">
            <a:off x="2370222" y="3215190"/>
            <a:ext cx="1467645" cy="876392"/>
          </a:xfrm>
          <a:prstGeom prst="rightArrow">
            <a:avLst>
              <a:gd name="adj1" fmla="val 32000"/>
              <a:gd name="adj2" fmla="val 92744"/>
            </a:avLst>
          </a:prstGeom>
          <a:solidFill>
            <a:srgbClr val="FACB37"/>
          </a:solidFill>
          <a:ln w="12700">
            <a:miter lim="400000"/>
          </a:ln>
        </p:spPr>
        <p:txBody>
          <a:bodyPr lIns="45718" tIns="45718" rIns="45718" bIns="45718" anchor="ctr"/>
          <a:lstStyle/>
          <a:p>
            <a:pPr/>
          </a:p>
        </p:txBody>
      </p:sp>
      <p:sp>
        <p:nvSpPr>
          <p:cNvPr id="830" name="7,271 years of life gained…"/>
          <p:cNvSpPr txBox="1"/>
          <p:nvPr/>
        </p:nvSpPr>
        <p:spPr>
          <a:xfrm>
            <a:off x="4181716" y="3167463"/>
            <a:ext cx="3009410" cy="929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indent="228600">
              <a:defRPr>
                <a:solidFill>
                  <a:srgbClr val="1A1769"/>
                </a:solidFill>
                <a:latin typeface="HK Grotesk Bold Bold"/>
                <a:ea typeface="HK Grotesk Bold Bold"/>
                <a:cs typeface="HK Grotesk Bold Bold"/>
                <a:sym typeface="HK Grotesk Bold Bold"/>
              </a:defRPr>
            </a:pPr>
            <a:r>
              <a:rPr b="1"/>
              <a:t>7,271</a:t>
            </a:r>
            <a:r>
              <a:t> years of life gained </a:t>
            </a:r>
          </a:p>
          <a:p>
            <a:pPr lvl="1" indent="228600">
              <a:defRPr>
                <a:solidFill>
                  <a:srgbClr val="1A1769"/>
                </a:solidFill>
                <a:latin typeface="HK Grotesk Bold Bold"/>
                <a:ea typeface="HK Grotesk Bold Bold"/>
                <a:cs typeface="HK Grotesk Bold Bold"/>
                <a:sym typeface="HK Grotesk Bold Bold"/>
              </a:defRPr>
            </a:pPr>
            <a:r>
              <a:t>among county residents</a:t>
            </a:r>
          </a:p>
          <a:p>
            <a:pPr lvl="1" indent="228600">
              <a:defRPr>
                <a:solidFill>
                  <a:srgbClr val="1A1769"/>
                </a:solidFill>
                <a:latin typeface="HK Grotesk Bold Bold"/>
                <a:ea typeface="HK Grotesk Bold Bold"/>
                <a:cs typeface="HK Grotesk Bold Bold"/>
                <a:sym typeface="HK Grotesk Bold Bold"/>
              </a:defRPr>
            </a:pPr>
            <a:r>
              <a:t> </a:t>
            </a:r>
          </a:p>
        </p:txBody>
      </p:sp>
      <p:sp>
        <p:nvSpPr>
          <p:cNvPr id="831" name="Arrow"/>
          <p:cNvSpPr/>
          <p:nvPr/>
        </p:nvSpPr>
        <p:spPr>
          <a:xfrm rot="1683528">
            <a:off x="2385070" y="4508925"/>
            <a:ext cx="1467645" cy="876392"/>
          </a:xfrm>
          <a:prstGeom prst="rightArrow">
            <a:avLst>
              <a:gd name="adj1" fmla="val 32000"/>
              <a:gd name="adj2" fmla="val 92744"/>
            </a:avLst>
          </a:prstGeom>
          <a:solidFill>
            <a:srgbClr val="FACB37"/>
          </a:solidFill>
          <a:ln w="12700">
            <a:miter lim="400000"/>
          </a:ln>
        </p:spPr>
        <p:txBody>
          <a:bodyPr lIns="45718" tIns="45718" rIns="45718" bIns="45718" anchor="ctr"/>
          <a:lstStyle/>
          <a:p>
            <a:pPr/>
          </a:p>
        </p:txBody>
      </p:sp>
      <p:sp>
        <p:nvSpPr>
          <p:cNvPr id="832" name="2,222 more people in very good or excellent health"/>
          <p:cNvSpPr txBox="1"/>
          <p:nvPr/>
        </p:nvSpPr>
        <p:spPr>
          <a:xfrm>
            <a:off x="7559937" y="2856973"/>
            <a:ext cx="3009410" cy="1209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indent="228600">
              <a:defRPr>
                <a:solidFill>
                  <a:srgbClr val="1A1769"/>
                </a:solidFill>
                <a:latin typeface="HK Grotesk Bold Bold"/>
                <a:ea typeface="HK Grotesk Bold Bold"/>
                <a:cs typeface="HK Grotesk Bold Bold"/>
                <a:sym typeface="HK Grotesk Bold Bold"/>
              </a:defRPr>
            </a:pPr>
          </a:p>
          <a:p>
            <a:pPr lvl="1" indent="228600">
              <a:defRPr>
                <a:solidFill>
                  <a:srgbClr val="1A1769"/>
                </a:solidFill>
                <a:latin typeface="HK Grotesk Bold Bold"/>
                <a:ea typeface="HK Grotesk Bold Bold"/>
                <a:cs typeface="HK Grotesk Bold Bold"/>
                <a:sym typeface="HK Grotesk Bold Bold"/>
              </a:defRPr>
            </a:pPr>
            <a:r>
              <a:rPr b="1"/>
              <a:t>2,222</a:t>
            </a:r>
            <a:r>
              <a:t> more people in very good or excellent health </a:t>
            </a:r>
          </a:p>
        </p:txBody>
      </p:sp>
      <p:sp>
        <p:nvSpPr>
          <p:cNvPr id="833" name="822 fewer gonorrhea cases per year and 343 early stage syphilis cases per year"/>
          <p:cNvSpPr txBox="1"/>
          <p:nvPr/>
        </p:nvSpPr>
        <p:spPr>
          <a:xfrm>
            <a:off x="4181716" y="4540235"/>
            <a:ext cx="3009410" cy="1767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indent="228600">
              <a:defRPr>
                <a:solidFill>
                  <a:srgbClr val="1A1769"/>
                </a:solidFill>
                <a:latin typeface="HK Grotesk Bold Bold"/>
                <a:ea typeface="HK Grotesk Bold Bold"/>
                <a:cs typeface="HK Grotesk Bold Bold"/>
                <a:sym typeface="HK Grotesk Bold Bold"/>
              </a:defRPr>
            </a:pPr>
            <a:r>
              <a:rPr b="1"/>
              <a:t>822</a:t>
            </a:r>
            <a:r>
              <a:t> fewer gonorrhea cases per year and </a:t>
            </a:r>
            <a:r>
              <a:rPr b="1"/>
              <a:t>343 </a:t>
            </a:r>
            <a:r>
              <a:t>early stage syphilis cases per year</a:t>
            </a:r>
          </a:p>
          <a:p>
            <a:pPr lvl="1" indent="228600">
              <a:defRPr>
                <a:solidFill>
                  <a:srgbClr val="1A1769"/>
                </a:solidFill>
                <a:latin typeface="HK Grotesk Bold Bold"/>
                <a:ea typeface="HK Grotesk Bold Bold"/>
                <a:cs typeface="HK Grotesk Bold Bold"/>
                <a:sym typeface="HK Grotesk Bold Bold"/>
              </a:defRPr>
            </a:pPr>
          </a:p>
          <a:p>
            <a:pPr lvl="1" indent="228600">
              <a:defRPr>
                <a:solidFill>
                  <a:srgbClr val="1A1769"/>
                </a:solidFill>
                <a:latin typeface="HK Grotesk Bold Bold"/>
                <a:ea typeface="HK Grotesk Bold Bold"/>
                <a:cs typeface="HK Grotesk Bold Bold"/>
                <a:sym typeface="HK Grotesk Bold Bold"/>
              </a:defRPr>
            </a:pPr>
            <a:r>
              <a:t> </a:t>
            </a:r>
          </a:p>
        </p:txBody>
      </p:sp>
      <p:sp>
        <p:nvSpPr>
          <p:cNvPr id="834" name="Decrease of 403 cases of salmonella per year"/>
          <p:cNvSpPr txBox="1"/>
          <p:nvPr/>
        </p:nvSpPr>
        <p:spPr>
          <a:xfrm>
            <a:off x="7507418" y="4198656"/>
            <a:ext cx="1928967" cy="1488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indent="228600">
              <a:defRPr>
                <a:solidFill>
                  <a:srgbClr val="1A1769"/>
                </a:solidFill>
                <a:latin typeface="HK Grotesk Bold Bold"/>
                <a:ea typeface="HK Grotesk Bold Bold"/>
                <a:cs typeface="HK Grotesk Bold Bold"/>
                <a:sym typeface="HK Grotesk Bold Bold"/>
              </a:defRPr>
            </a:pPr>
          </a:p>
          <a:p>
            <a:pPr lvl="1" indent="228600">
              <a:defRPr>
                <a:solidFill>
                  <a:srgbClr val="1A1769"/>
                </a:solidFill>
                <a:latin typeface="HK Grotesk Bold Bold"/>
                <a:ea typeface="HK Grotesk Bold Bold"/>
                <a:cs typeface="HK Grotesk Bold Bold"/>
                <a:sym typeface="HK Grotesk Bold Bold"/>
              </a:defRPr>
            </a:pPr>
            <a:r>
              <a:t>Decrease of </a:t>
            </a:r>
            <a:r>
              <a:rPr b="1"/>
              <a:t>403</a:t>
            </a:r>
            <a:r>
              <a:t> cases of salmonella per year</a:t>
            </a:r>
          </a:p>
        </p:txBody>
      </p:sp>
      <p:sp>
        <p:nvSpPr>
          <p:cNvPr id="835" name="204 fewer new cases of HIV, hepatitis A and B, and tuberculosis"/>
          <p:cNvSpPr txBox="1"/>
          <p:nvPr/>
        </p:nvSpPr>
        <p:spPr>
          <a:xfrm>
            <a:off x="9752677" y="4198656"/>
            <a:ext cx="2369598" cy="1767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indent="228600">
              <a:defRPr>
                <a:solidFill>
                  <a:srgbClr val="1A1769"/>
                </a:solidFill>
                <a:latin typeface="HK Grotesk Bold Bold"/>
                <a:ea typeface="HK Grotesk Bold Bold"/>
                <a:cs typeface="HK Grotesk Bold Bold"/>
                <a:sym typeface="HK Grotesk Bold Bold"/>
              </a:defRPr>
            </a:pPr>
          </a:p>
          <a:p>
            <a:pPr lvl="1" indent="228600">
              <a:defRPr>
                <a:solidFill>
                  <a:srgbClr val="1A1769"/>
                </a:solidFill>
                <a:latin typeface="HK Grotesk Bold Bold"/>
                <a:ea typeface="HK Grotesk Bold Bold"/>
                <a:cs typeface="HK Grotesk Bold Bold"/>
                <a:sym typeface="HK Grotesk Bold Bold"/>
              </a:defRPr>
            </a:pPr>
            <a:r>
              <a:rPr b="1"/>
              <a:t>204</a:t>
            </a:r>
            <a:r>
              <a:t> fewer new cases of HIV, hepatitis A and B, and tuberculosis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71769"/>
        </a:solidFill>
      </p:bgPr>
    </p:bg>
    <p:spTree>
      <p:nvGrpSpPr>
        <p:cNvPr id="1" name=""/>
        <p:cNvGrpSpPr/>
        <p:nvPr/>
      </p:nvGrpSpPr>
      <p:grpSpPr>
        <a:xfrm>
          <a:off x="0" y="0"/>
          <a:ext cx="0" cy="0"/>
          <a:chOff x="0" y="0"/>
          <a:chExt cx="0" cy="0"/>
        </a:xfrm>
      </p:grpSpPr>
      <p:sp>
        <p:nvSpPr>
          <p:cNvPr id="837" name="AutoShape 2"/>
          <p:cNvSpPr/>
          <p:nvPr/>
        </p:nvSpPr>
        <p:spPr>
          <a:xfrm>
            <a:off x="685799" y="685799"/>
            <a:ext cx="11506201" cy="6172201"/>
          </a:xfrm>
          <a:prstGeom prst="rect">
            <a:avLst/>
          </a:prstGeom>
          <a:solidFill>
            <a:srgbClr val="FFFFFF"/>
          </a:solidFill>
          <a:ln w="12700">
            <a:miter lim="400000"/>
          </a:ln>
        </p:spPr>
        <p:txBody>
          <a:bodyPr lIns="30479" tIns="30479" rIns="30479" bIns="30479"/>
          <a:lstStyle/>
          <a:p>
            <a:pPr defTabSz="609600">
              <a:defRPr sz="1200">
                <a:latin typeface="+mn-lt"/>
                <a:ea typeface="+mn-ea"/>
                <a:cs typeface="+mn-cs"/>
                <a:sym typeface="Calibri"/>
              </a:defRPr>
            </a:pPr>
          </a:p>
        </p:txBody>
      </p:sp>
      <p:sp>
        <p:nvSpPr>
          <p:cNvPr id="838" name="Investing in Public Health Saves Lives and Money"/>
          <p:cNvSpPr txBox="1"/>
          <p:nvPr/>
        </p:nvSpPr>
        <p:spPr>
          <a:xfrm>
            <a:off x="858797" y="797060"/>
            <a:ext cx="9966932" cy="7887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09600">
              <a:lnSpc>
                <a:spcPts val="5800"/>
              </a:lnSpc>
              <a:defRPr spc="-92" sz="3700">
                <a:solidFill>
                  <a:srgbClr val="171769"/>
                </a:solidFill>
                <a:latin typeface="HK Grotesk Bold Bold"/>
                <a:ea typeface="HK Grotesk Bold Bold"/>
                <a:cs typeface="HK Grotesk Bold Bold"/>
                <a:sym typeface="HK Grotesk Bold Bold"/>
              </a:defRPr>
            </a:lvl1pPr>
          </a:lstStyle>
          <a:p>
            <a:pPr/>
            <a:r>
              <a:t>Investing in Public Health Saves Lives and Money</a:t>
            </a:r>
          </a:p>
        </p:txBody>
      </p:sp>
      <p:sp>
        <p:nvSpPr>
          <p:cNvPr id="839" name="TextBox 1"/>
          <p:cNvSpPr txBox="1"/>
          <p:nvPr/>
        </p:nvSpPr>
        <p:spPr>
          <a:xfrm>
            <a:off x="900914" y="1718491"/>
            <a:ext cx="10238335" cy="548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just">
              <a:defRPr sz="2600">
                <a:solidFill>
                  <a:srgbClr val="DE682D"/>
                </a:solidFill>
                <a:latin typeface="Open Sans"/>
                <a:ea typeface="Open Sans"/>
                <a:cs typeface="Open Sans"/>
                <a:sym typeface="Open Sans"/>
              </a:defRPr>
            </a:lvl1pPr>
          </a:lstStyle>
          <a:p>
            <a:pPr/>
            <a:r>
              <a:t>[Insert Local Example here]</a:t>
            </a:r>
          </a:p>
        </p:txBody>
      </p:sp>
      <p:sp>
        <p:nvSpPr>
          <p:cNvPr id="840" name="Circle"/>
          <p:cNvSpPr/>
          <p:nvPr/>
        </p:nvSpPr>
        <p:spPr>
          <a:xfrm>
            <a:off x="1110056" y="3378172"/>
            <a:ext cx="1130520" cy="1130518"/>
          </a:xfrm>
          <a:prstGeom prst="ellipse">
            <a:avLst/>
          </a:prstGeom>
          <a:solidFill>
            <a:srgbClr val="DE682D"/>
          </a:solidFill>
          <a:ln w="12700">
            <a:miter lim="400000"/>
          </a:ln>
        </p:spPr>
        <p:txBody>
          <a:bodyPr lIns="45718" tIns="45718" rIns="45718" bIns="45718" anchor="ctr"/>
          <a:lstStyle/>
          <a:p>
            <a:pPr>
              <a:defRPr>
                <a:latin typeface="+mn-lt"/>
                <a:ea typeface="+mn-ea"/>
                <a:cs typeface="+mn-cs"/>
                <a:sym typeface="Calibri"/>
              </a:defRPr>
            </a:pPr>
          </a:p>
        </p:txBody>
      </p:sp>
      <p:sp>
        <p:nvSpPr>
          <p:cNvPr id="841" name="Cash"/>
          <p:cNvSpPr/>
          <p:nvPr/>
        </p:nvSpPr>
        <p:spPr>
          <a:xfrm>
            <a:off x="1183268" y="3756386"/>
            <a:ext cx="999170" cy="4098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0071"/>
                </a:lnTo>
                <a:lnTo>
                  <a:pt x="21600" y="0"/>
                </a:lnTo>
                <a:lnTo>
                  <a:pt x="0" y="0"/>
                </a:lnTo>
                <a:close/>
                <a:moveTo>
                  <a:pt x="3019" y="1846"/>
                </a:moveTo>
                <a:lnTo>
                  <a:pt x="9380" y="1846"/>
                </a:lnTo>
                <a:cubicBezTo>
                  <a:pt x="8379" y="3482"/>
                  <a:pt x="7686" y="6872"/>
                  <a:pt x="7686" y="10802"/>
                </a:cubicBezTo>
                <a:cubicBezTo>
                  <a:pt x="7686" y="14732"/>
                  <a:pt x="8379" y="18118"/>
                  <a:pt x="9380" y="19754"/>
                </a:cubicBezTo>
                <a:lnTo>
                  <a:pt x="3019" y="19754"/>
                </a:lnTo>
                <a:cubicBezTo>
                  <a:pt x="2835" y="16931"/>
                  <a:pt x="1920" y="14704"/>
                  <a:pt x="762" y="14256"/>
                </a:cubicBezTo>
                <a:lnTo>
                  <a:pt x="762" y="7344"/>
                </a:lnTo>
                <a:cubicBezTo>
                  <a:pt x="1920" y="6896"/>
                  <a:pt x="2835" y="4669"/>
                  <a:pt x="3019" y="1846"/>
                </a:cubicBezTo>
                <a:close/>
                <a:moveTo>
                  <a:pt x="12080" y="1846"/>
                </a:moveTo>
                <a:lnTo>
                  <a:pt x="18581" y="1846"/>
                </a:lnTo>
                <a:cubicBezTo>
                  <a:pt x="18765" y="4669"/>
                  <a:pt x="19678" y="6896"/>
                  <a:pt x="20836" y="7344"/>
                </a:cubicBezTo>
                <a:lnTo>
                  <a:pt x="20836" y="14256"/>
                </a:lnTo>
                <a:cubicBezTo>
                  <a:pt x="19678" y="14704"/>
                  <a:pt x="18765" y="16931"/>
                  <a:pt x="18581" y="19754"/>
                </a:cubicBezTo>
                <a:lnTo>
                  <a:pt x="12080" y="19754"/>
                </a:lnTo>
                <a:cubicBezTo>
                  <a:pt x="13080" y="18118"/>
                  <a:pt x="13772" y="14732"/>
                  <a:pt x="13772" y="10802"/>
                </a:cubicBezTo>
                <a:cubicBezTo>
                  <a:pt x="13772" y="6872"/>
                  <a:pt x="13080" y="3482"/>
                  <a:pt x="12080" y="1846"/>
                </a:cubicBezTo>
                <a:close/>
                <a:moveTo>
                  <a:pt x="4544" y="7884"/>
                </a:moveTo>
                <a:cubicBezTo>
                  <a:pt x="4232" y="7884"/>
                  <a:pt x="3921" y="8174"/>
                  <a:pt x="3683" y="8754"/>
                </a:cubicBezTo>
                <a:cubicBezTo>
                  <a:pt x="3208" y="9913"/>
                  <a:pt x="3208" y="11795"/>
                  <a:pt x="3683" y="12953"/>
                </a:cubicBezTo>
                <a:cubicBezTo>
                  <a:pt x="4159" y="14112"/>
                  <a:pt x="4929" y="14112"/>
                  <a:pt x="5404" y="12953"/>
                </a:cubicBezTo>
                <a:cubicBezTo>
                  <a:pt x="5880" y="11795"/>
                  <a:pt x="5880" y="9913"/>
                  <a:pt x="5404" y="8754"/>
                </a:cubicBezTo>
                <a:cubicBezTo>
                  <a:pt x="5167" y="8174"/>
                  <a:pt x="4855" y="7884"/>
                  <a:pt x="4544" y="7884"/>
                </a:cubicBezTo>
                <a:close/>
                <a:moveTo>
                  <a:pt x="16914" y="7884"/>
                </a:moveTo>
                <a:cubicBezTo>
                  <a:pt x="16603" y="7884"/>
                  <a:pt x="16291" y="8174"/>
                  <a:pt x="16054" y="8754"/>
                </a:cubicBezTo>
                <a:cubicBezTo>
                  <a:pt x="15578" y="9913"/>
                  <a:pt x="15578" y="11795"/>
                  <a:pt x="16054" y="12953"/>
                </a:cubicBezTo>
                <a:cubicBezTo>
                  <a:pt x="16529" y="14112"/>
                  <a:pt x="17301" y="14112"/>
                  <a:pt x="17776" y="12953"/>
                </a:cubicBezTo>
                <a:cubicBezTo>
                  <a:pt x="18252" y="11795"/>
                  <a:pt x="18252" y="9913"/>
                  <a:pt x="17776" y="8754"/>
                </a:cubicBezTo>
                <a:cubicBezTo>
                  <a:pt x="17539" y="8174"/>
                  <a:pt x="17226" y="7884"/>
                  <a:pt x="16914" y="7884"/>
                </a:cubicBezTo>
                <a:close/>
              </a:path>
            </a:pathLst>
          </a:custGeom>
          <a:solidFill>
            <a:srgbClr val="FFFFFF"/>
          </a:solidFill>
          <a:ln w="12700">
            <a:miter lim="400000"/>
          </a:ln>
        </p:spPr>
        <p:txBody>
          <a:bodyPr lIns="45718" tIns="45718" rIns="45718" bIns="45718" anchor="ctr"/>
          <a:lstStyle/>
          <a:p>
            <a:pPr>
              <a:defRPr>
                <a:latin typeface="+mn-lt"/>
                <a:ea typeface="+mn-ea"/>
                <a:cs typeface="+mn-cs"/>
                <a:sym typeface="Calibri"/>
              </a:defRPr>
            </a:pPr>
          </a:p>
        </p:txBody>
      </p:sp>
      <p:sp>
        <p:nvSpPr>
          <p:cNvPr id="842" name="$X"/>
          <p:cNvSpPr txBox="1"/>
          <p:nvPr/>
        </p:nvSpPr>
        <p:spPr>
          <a:xfrm>
            <a:off x="1505142" y="3789763"/>
            <a:ext cx="321612" cy="3073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400">
                <a:solidFill>
                  <a:srgbClr val="1A1769"/>
                </a:solidFill>
              </a:defRPr>
            </a:lvl1pPr>
          </a:lstStyle>
          <a:p>
            <a:pPr/>
            <a:r>
              <a:t>$X</a:t>
            </a:r>
          </a:p>
        </p:txBody>
      </p:sp>
      <p:sp>
        <p:nvSpPr>
          <p:cNvPr id="843" name="Arrow"/>
          <p:cNvSpPr/>
          <p:nvPr/>
        </p:nvSpPr>
        <p:spPr>
          <a:xfrm rot="20700762">
            <a:off x="2370222" y="3215190"/>
            <a:ext cx="1467645" cy="876392"/>
          </a:xfrm>
          <a:prstGeom prst="rightArrow">
            <a:avLst>
              <a:gd name="adj1" fmla="val 32000"/>
              <a:gd name="adj2" fmla="val 92744"/>
            </a:avLst>
          </a:prstGeom>
          <a:solidFill>
            <a:srgbClr val="FACB37"/>
          </a:solidFill>
          <a:ln w="12700">
            <a:miter lim="400000"/>
          </a:ln>
        </p:spPr>
        <p:txBody>
          <a:bodyPr lIns="45718" tIns="45718" rIns="45718" bIns="45718" anchor="ctr"/>
          <a:lstStyle/>
          <a:p>
            <a:pPr/>
          </a:p>
        </p:txBody>
      </p:sp>
      <p:sp>
        <p:nvSpPr>
          <p:cNvPr id="844" name="Increase 1"/>
          <p:cNvSpPr txBox="1"/>
          <p:nvPr/>
        </p:nvSpPr>
        <p:spPr>
          <a:xfrm>
            <a:off x="4181716" y="3167463"/>
            <a:ext cx="3009410" cy="650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indent="228600">
              <a:defRPr>
                <a:solidFill>
                  <a:srgbClr val="1A1769"/>
                </a:solidFill>
                <a:latin typeface="HK Grotesk Bold Bold"/>
                <a:ea typeface="HK Grotesk Bold Bold"/>
                <a:cs typeface="HK Grotesk Bold Bold"/>
                <a:sym typeface="HK Grotesk Bold Bold"/>
              </a:defRPr>
            </a:pPr>
            <a:r>
              <a:rPr b="1"/>
              <a:t>Increase 1</a:t>
            </a:r>
          </a:p>
          <a:p>
            <a:pPr lvl="1" indent="228600">
              <a:defRPr>
                <a:solidFill>
                  <a:srgbClr val="1A1769"/>
                </a:solidFill>
                <a:latin typeface="HK Grotesk Bold Bold"/>
                <a:ea typeface="HK Grotesk Bold Bold"/>
                <a:cs typeface="HK Grotesk Bold Bold"/>
                <a:sym typeface="HK Grotesk Bold Bold"/>
              </a:defRPr>
            </a:pPr>
            <a:r>
              <a:t> </a:t>
            </a:r>
          </a:p>
        </p:txBody>
      </p:sp>
      <p:sp>
        <p:nvSpPr>
          <p:cNvPr id="845" name="Arrow"/>
          <p:cNvSpPr/>
          <p:nvPr/>
        </p:nvSpPr>
        <p:spPr>
          <a:xfrm rot="1683528">
            <a:off x="2385070" y="4508925"/>
            <a:ext cx="1467645" cy="876392"/>
          </a:xfrm>
          <a:prstGeom prst="rightArrow">
            <a:avLst>
              <a:gd name="adj1" fmla="val 32000"/>
              <a:gd name="adj2" fmla="val 92744"/>
            </a:avLst>
          </a:prstGeom>
          <a:solidFill>
            <a:srgbClr val="FACB37"/>
          </a:solidFill>
          <a:ln w="12700">
            <a:miter lim="400000"/>
          </a:ln>
        </p:spPr>
        <p:txBody>
          <a:bodyPr lIns="45718" tIns="45718" rIns="45718" bIns="45718" anchor="ctr"/>
          <a:lstStyle/>
          <a:p>
            <a:pPr/>
          </a:p>
        </p:txBody>
      </p:sp>
      <p:sp>
        <p:nvSpPr>
          <p:cNvPr id="846" name="Increase 2"/>
          <p:cNvSpPr txBox="1"/>
          <p:nvPr/>
        </p:nvSpPr>
        <p:spPr>
          <a:xfrm>
            <a:off x="7559937" y="2856973"/>
            <a:ext cx="3009410" cy="929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indent="228600">
              <a:defRPr>
                <a:solidFill>
                  <a:srgbClr val="1A1769"/>
                </a:solidFill>
                <a:latin typeface="HK Grotesk Bold Bold"/>
                <a:ea typeface="HK Grotesk Bold Bold"/>
                <a:cs typeface="HK Grotesk Bold Bold"/>
                <a:sym typeface="HK Grotesk Bold Bold"/>
              </a:defRPr>
            </a:pPr>
          </a:p>
          <a:p>
            <a:pPr lvl="1" indent="228600">
              <a:defRPr b="1">
                <a:solidFill>
                  <a:srgbClr val="1A1769"/>
                </a:solidFill>
                <a:latin typeface="HK Grotesk Bold Bold"/>
                <a:ea typeface="HK Grotesk Bold Bold"/>
                <a:cs typeface="HK Grotesk Bold Bold"/>
                <a:sym typeface="HK Grotesk Bold Bold"/>
              </a:defRPr>
            </a:pPr>
            <a:r>
              <a:t>Increase 2</a:t>
            </a:r>
          </a:p>
        </p:txBody>
      </p:sp>
      <p:sp>
        <p:nvSpPr>
          <p:cNvPr id="847" name="Decrease 1"/>
          <p:cNvSpPr txBox="1"/>
          <p:nvPr/>
        </p:nvSpPr>
        <p:spPr>
          <a:xfrm>
            <a:off x="4181716" y="4540235"/>
            <a:ext cx="3009410" cy="929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indent="228600">
              <a:defRPr b="1">
                <a:solidFill>
                  <a:srgbClr val="1A1769"/>
                </a:solidFill>
                <a:latin typeface="HK Grotesk Bold Bold"/>
                <a:ea typeface="HK Grotesk Bold Bold"/>
                <a:cs typeface="HK Grotesk Bold Bold"/>
                <a:sym typeface="HK Grotesk Bold Bold"/>
              </a:defRPr>
            </a:pPr>
            <a:r>
              <a:t>Decrease 1</a:t>
            </a:r>
          </a:p>
          <a:p>
            <a:pPr lvl="1" indent="228600">
              <a:defRPr>
                <a:solidFill>
                  <a:srgbClr val="1A1769"/>
                </a:solidFill>
                <a:latin typeface="HK Grotesk Bold Bold"/>
                <a:ea typeface="HK Grotesk Bold Bold"/>
                <a:cs typeface="HK Grotesk Bold Bold"/>
                <a:sym typeface="HK Grotesk Bold Bold"/>
              </a:defRPr>
            </a:pPr>
          </a:p>
          <a:p>
            <a:pPr lvl="1" indent="228600">
              <a:defRPr>
                <a:solidFill>
                  <a:srgbClr val="1A1769"/>
                </a:solidFill>
                <a:latin typeface="HK Grotesk Bold Bold"/>
                <a:ea typeface="HK Grotesk Bold Bold"/>
                <a:cs typeface="HK Grotesk Bold Bold"/>
                <a:sym typeface="HK Grotesk Bold Bold"/>
              </a:defRPr>
            </a:pPr>
            <a:r>
              <a:t> </a:t>
            </a:r>
          </a:p>
        </p:txBody>
      </p:sp>
      <p:sp>
        <p:nvSpPr>
          <p:cNvPr id="848" name="Decrease 2"/>
          <p:cNvSpPr txBox="1"/>
          <p:nvPr/>
        </p:nvSpPr>
        <p:spPr>
          <a:xfrm>
            <a:off x="7606377" y="4592356"/>
            <a:ext cx="1928967" cy="370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indent="228600">
              <a:defRPr b="1">
                <a:solidFill>
                  <a:srgbClr val="1A1769"/>
                </a:solidFill>
                <a:latin typeface="HK Grotesk Bold Bold"/>
                <a:ea typeface="HK Grotesk Bold Bold"/>
                <a:cs typeface="HK Grotesk Bold Bold"/>
                <a:sym typeface="HK Grotesk Bold Bold"/>
              </a:defRPr>
            </a:pPr>
            <a:r>
              <a:t>Decrease 2</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71769"/>
        </a:solidFill>
      </p:bgPr>
    </p:bg>
    <p:spTree>
      <p:nvGrpSpPr>
        <p:cNvPr id="1" name=""/>
        <p:cNvGrpSpPr/>
        <p:nvPr/>
      </p:nvGrpSpPr>
      <p:grpSpPr>
        <a:xfrm>
          <a:off x="0" y="0"/>
          <a:ext cx="0" cy="0"/>
          <a:chOff x="0" y="0"/>
          <a:chExt cx="0" cy="0"/>
        </a:xfrm>
      </p:grpSpPr>
      <p:sp>
        <p:nvSpPr>
          <p:cNvPr id="850" name="AutoShape 2"/>
          <p:cNvSpPr/>
          <p:nvPr/>
        </p:nvSpPr>
        <p:spPr>
          <a:xfrm>
            <a:off x="685799" y="685799"/>
            <a:ext cx="11506201" cy="6172201"/>
          </a:xfrm>
          <a:prstGeom prst="rect">
            <a:avLst/>
          </a:prstGeom>
          <a:solidFill>
            <a:srgbClr val="FFFFFF"/>
          </a:solidFill>
          <a:ln w="12700">
            <a:miter lim="400000"/>
          </a:ln>
        </p:spPr>
        <p:txBody>
          <a:bodyPr lIns="30479" tIns="30479" rIns="30479" bIns="30479"/>
          <a:lstStyle/>
          <a:p>
            <a:pPr defTabSz="609600">
              <a:defRPr sz="1200">
                <a:latin typeface="+mn-lt"/>
                <a:ea typeface="+mn-ea"/>
                <a:cs typeface="+mn-cs"/>
                <a:sym typeface="Calibri"/>
              </a:defRPr>
            </a:pPr>
          </a:p>
        </p:txBody>
      </p:sp>
      <p:sp>
        <p:nvSpPr>
          <p:cNvPr id="851" name="We Aren’t Investing Enough in Public Health"/>
          <p:cNvSpPr txBox="1"/>
          <p:nvPr/>
        </p:nvSpPr>
        <p:spPr>
          <a:xfrm>
            <a:off x="858797" y="797060"/>
            <a:ext cx="9966932" cy="7887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09600">
              <a:lnSpc>
                <a:spcPts val="5800"/>
              </a:lnSpc>
              <a:defRPr spc="-92" sz="3700">
                <a:solidFill>
                  <a:srgbClr val="171769"/>
                </a:solidFill>
                <a:latin typeface="HK Grotesk Bold Bold"/>
                <a:ea typeface="HK Grotesk Bold Bold"/>
                <a:cs typeface="HK Grotesk Bold Bold"/>
                <a:sym typeface="HK Grotesk Bold Bold"/>
              </a:defRPr>
            </a:lvl1pPr>
          </a:lstStyle>
          <a:p>
            <a:pPr/>
            <a:r>
              <a:t>We Aren’t Investing Enough in Public Health</a:t>
            </a:r>
          </a:p>
        </p:txBody>
      </p:sp>
      <p:sp>
        <p:nvSpPr>
          <p:cNvPr id="852" name="TextBox 1"/>
          <p:cNvSpPr txBox="1"/>
          <p:nvPr/>
        </p:nvSpPr>
        <p:spPr>
          <a:xfrm>
            <a:off x="900914" y="1718491"/>
            <a:ext cx="3289847" cy="4663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600">
                <a:solidFill>
                  <a:srgbClr val="DE682D"/>
                </a:solidFill>
                <a:latin typeface="Open Sans"/>
                <a:ea typeface="Open Sans"/>
                <a:cs typeface="Open Sans"/>
                <a:sym typeface="Open Sans"/>
              </a:defRPr>
            </a:lvl1pPr>
          </a:lstStyle>
          <a:p>
            <a:pPr/>
            <a:r>
              <a:t>We spend an estimated $3.6 trillion annually on health care, but less than 3% of that is spent on public health and prevention infrastructure</a:t>
            </a:r>
          </a:p>
        </p:txBody>
      </p:sp>
      <p:pic>
        <p:nvPicPr>
          <p:cNvPr id="853" name="Picture 4" descr="Picture 4"/>
          <p:cNvPicPr>
            <a:picLocks noChangeAspect="1"/>
          </p:cNvPicPr>
          <p:nvPr/>
        </p:nvPicPr>
        <p:blipFill>
          <a:blip r:embed="rId2">
            <a:extLst/>
          </a:blip>
          <a:stretch>
            <a:fillRect/>
          </a:stretch>
        </p:blipFill>
        <p:spPr>
          <a:xfrm>
            <a:off x="4426127" y="1682993"/>
            <a:ext cx="7562669" cy="5100721"/>
          </a:xfrm>
          <a:prstGeom prst="rect">
            <a:avLst/>
          </a:prstGeom>
          <a:ln w="12700">
            <a:miter lim="400000"/>
          </a:ln>
        </p:spPr>
      </p:pic>
      <p:grpSp>
        <p:nvGrpSpPr>
          <p:cNvPr id="856" name="Google Shape;205;p47"/>
          <p:cNvGrpSpPr/>
          <p:nvPr/>
        </p:nvGrpSpPr>
        <p:grpSpPr>
          <a:xfrm>
            <a:off x="1041479" y="6126514"/>
            <a:ext cx="1808383" cy="653028"/>
            <a:chOff x="0" y="0"/>
            <a:chExt cx="1808381" cy="653027"/>
          </a:xfrm>
        </p:grpSpPr>
        <p:sp>
          <p:nvSpPr>
            <p:cNvPr id="854" name="Rectangle"/>
            <p:cNvSpPr/>
            <p:nvPr/>
          </p:nvSpPr>
          <p:spPr>
            <a:xfrm>
              <a:off x="-1" y="-1"/>
              <a:ext cx="1808383" cy="653029"/>
            </a:xfrm>
            <a:prstGeom prst="rect">
              <a:avLst/>
            </a:prstGeom>
            <a:solidFill>
              <a:srgbClr val="FFFFFF"/>
            </a:solidFill>
            <a:ln w="3175" cap="flat">
              <a:noFill/>
              <a:miter lim="400000"/>
            </a:ln>
            <a:effectLst/>
          </p:spPr>
          <p:txBody>
            <a:bodyPr wrap="square" lIns="30478" tIns="30478" rIns="30478" bIns="30478" numCol="1" anchor="ctr">
              <a:noAutofit/>
            </a:bodyPr>
            <a:lstStyle/>
            <a:p>
              <a:pPr defTabSz="609600">
                <a:defRPr sz="1200">
                  <a:latin typeface="+mn-lt"/>
                  <a:ea typeface="+mn-ea"/>
                  <a:cs typeface="+mn-cs"/>
                  <a:sym typeface="Calibri"/>
                </a:defRPr>
              </a:pPr>
            </a:p>
          </p:txBody>
        </p:sp>
        <p:pic>
          <p:nvPicPr>
            <p:cNvPr id="855" name="image9.png" descr="image9.png"/>
            <p:cNvPicPr>
              <a:picLocks noChangeAspect="1"/>
            </p:cNvPicPr>
            <p:nvPr/>
          </p:nvPicPr>
          <p:blipFill>
            <a:blip r:embed="rId3">
              <a:extLst/>
            </a:blip>
            <a:stretch>
              <a:fillRect/>
            </a:stretch>
          </p:blipFill>
          <p:spPr>
            <a:xfrm>
              <a:off x="-1" y="-1"/>
              <a:ext cx="1808383" cy="653029"/>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71769"/>
        </a:solidFill>
      </p:bgPr>
    </p:bg>
    <p:spTree>
      <p:nvGrpSpPr>
        <p:cNvPr id="1" name=""/>
        <p:cNvGrpSpPr/>
        <p:nvPr/>
      </p:nvGrpSpPr>
      <p:grpSpPr>
        <a:xfrm>
          <a:off x="0" y="0"/>
          <a:ext cx="0" cy="0"/>
          <a:chOff x="0" y="0"/>
          <a:chExt cx="0" cy="0"/>
        </a:xfrm>
      </p:grpSpPr>
      <p:sp>
        <p:nvSpPr>
          <p:cNvPr id="858" name="AutoShape 2"/>
          <p:cNvSpPr/>
          <p:nvPr/>
        </p:nvSpPr>
        <p:spPr>
          <a:xfrm>
            <a:off x="685799" y="685799"/>
            <a:ext cx="11506201" cy="6172201"/>
          </a:xfrm>
          <a:prstGeom prst="rect">
            <a:avLst/>
          </a:prstGeom>
          <a:solidFill>
            <a:srgbClr val="FAC825"/>
          </a:solidFill>
          <a:ln w="12700">
            <a:miter lim="400000"/>
          </a:ln>
        </p:spPr>
        <p:txBody>
          <a:bodyPr lIns="30479" tIns="30479" rIns="30479" bIns="30479"/>
          <a:lstStyle/>
          <a:p>
            <a:pPr defTabSz="609600">
              <a:defRPr sz="1200">
                <a:latin typeface="+mn-lt"/>
                <a:ea typeface="+mn-ea"/>
                <a:cs typeface="+mn-cs"/>
                <a:sym typeface="Calibri"/>
              </a:defRPr>
            </a:pPr>
          </a:p>
        </p:txBody>
      </p:sp>
      <p:sp>
        <p:nvSpPr>
          <p:cNvPr id="859" name="TextBox 3"/>
          <p:cNvSpPr txBox="1"/>
          <p:nvPr/>
        </p:nvSpPr>
        <p:spPr>
          <a:xfrm>
            <a:off x="1096005" y="1298235"/>
            <a:ext cx="10117799" cy="74992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609600">
              <a:lnSpc>
                <a:spcPts val="5800"/>
              </a:lnSpc>
              <a:defRPr spc="-137" sz="5500">
                <a:solidFill>
                  <a:srgbClr val="191769"/>
                </a:solidFill>
                <a:latin typeface="HK Grotesk Bold Bold"/>
                <a:ea typeface="HK Grotesk Bold Bold"/>
                <a:cs typeface="HK Grotesk Bold Bold"/>
                <a:sym typeface="HK Grotesk Bold Bold"/>
              </a:defRPr>
            </a:lvl1pPr>
          </a:lstStyle>
          <a:p>
            <a:pPr/>
            <a:r>
              <a:t>Public Health Funding Is Declining</a:t>
            </a:r>
          </a:p>
        </p:txBody>
      </p:sp>
      <p:sp>
        <p:nvSpPr>
          <p:cNvPr id="860" name="What is your current framework or strategy for reopening?"/>
          <p:cNvSpPr txBox="1"/>
          <p:nvPr/>
        </p:nvSpPr>
        <p:spPr>
          <a:xfrm>
            <a:off x="1061534" y="3210224"/>
            <a:ext cx="3889293" cy="156881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ctr"/>
          <a:lstStyle>
            <a:lvl1pPr defTabSz="1828800">
              <a:lnSpc>
                <a:spcPct val="89000"/>
              </a:lnSpc>
              <a:defRPr sz="2300">
                <a:solidFill>
                  <a:srgbClr val="181765"/>
                </a:solidFill>
                <a:latin typeface="HK Grotesk Bold Bold"/>
                <a:ea typeface="HK Grotesk Bold Bold"/>
                <a:cs typeface="HK Grotesk Bold Bold"/>
                <a:sym typeface="HK Grotesk Bold Bold"/>
              </a:defRPr>
            </a:lvl1pPr>
          </a:lstStyle>
          <a:p>
            <a:pPr/>
            <a:r>
              <a:t>Nearly all funding sources are declining while public health threats and climate disasters are growing</a:t>
            </a:r>
          </a:p>
        </p:txBody>
      </p:sp>
      <p:sp>
        <p:nvSpPr>
          <p:cNvPr id="861" name="Line"/>
          <p:cNvSpPr/>
          <p:nvPr/>
        </p:nvSpPr>
        <p:spPr>
          <a:xfrm>
            <a:off x="4747498" y="3713952"/>
            <a:ext cx="1289947" cy="1"/>
          </a:xfrm>
          <a:prstGeom prst="line">
            <a:avLst/>
          </a:prstGeom>
          <a:ln w="38100" cap="rnd">
            <a:solidFill>
              <a:srgbClr val="181765"/>
            </a:solidFill>
            <a:custDash>
              <a:ds d="100000" sp="200000"/>
            </a:custDash>
            <a:miter lim="400000"/>
          </a:ln>
        </p:spPr>
        <p:txBody>
          <a:bodyPr lIns="45718" tIns="45718" rIns="45718" bIns="45718"/>
          <a:lstStyle/>
          <a:p>
            <a:pPr>
              <a:defRPr>
                <a:latin typeface="+mn-lt"/>
                <a:ea typeface="+mn-ea"/>
                <a:cs typeface="+mn-cs"/>
                <a:sym typeface="Calibri"/>
              </a:defRPr>
            </a:pPr>
          </a:p>
        </p:txBody>
      </p:sp>
      <p:sp>
        <p:nvSpPr>
          <p:cNvPr id="862" name="Have you developed any metrics or indicators?"/>
          <p:cNvSpPr txBox="1"/>
          <p:nvPr/>
        </p:nvSpPr>
        <p:spPr>
          <a:xfrm>
            <a:off x="8052208" y="3197808"/>
            <a:ext cx="4151544" cy="2499556"/>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ctr"/>
          <a:lstStyle/>
          <a:p>
            <a:pPr defTabSz="1828800">
              <a:lnSpc>
                <a:spcPct val="89000"/>
              </a:lnSpc>
              <a:defRPr sz="2300">
                <a:solidFill>
                  <a:srgbClr val="181765"/>
                </a:solidFill>
                <a:latin typeface="HK Grotesk Bold Bold"/>
                <a:ea typeface="HK Grotesk Bold Bold"/>
                <a:cs typeface="HK Grotesk Bold Bold"/>
                <a:sym typeface="HK Grotesk Bold Bold"/>
              </a:defRPr>
            </a:pPr>
            <a:r>
              <a:t>Under-resourced staff are working long hours for the COVID-19 response, while departments are understaffed, </a:t>
            </a:r>
            <a:r>
              <a:rPr b="1"/>
              <a:t>leaving them unprepared to respond to this or the next emergency</a:t>
            </a:r>
            <a:endParaRPr b="1"/>
          </a:p>
        </p:txBody>
      </p:sp>
      <p:sp>
        <p:nvSpPr>
          <p:cNvPr id="863" name="Line"/>
          <p:cNvSpPr/>
          <p:nvPr/>
        </p:nvSpPr>
        <p:spPr>
          <a:xfrm>
            <a:off x="6533532" y="3881952"/>
            <a:ext cx="1580978" cy="1"/>
          </a:xfrm>
          <a:prstGeom prst="line">
            <a:avLst/>
          </a:prstGeom>
          <a:ln w="38100" cap="rnd">
            <a:solidFill>
              <a:srgbClr val="181765"/>
            </a:solidFill>
            <a:custDash>
              <a:ds d="100000" sp="200000"/>
            </a:custDash>
            <a:miter lim="400000"/>
          </a:ln>
        </p:spPr>
        <p:txBody>
          <a:bodyPr lIns="45718" tIns="45718" rIns="45718" bIns="45718"/>
          <a:lstStyle/>
          <a:p>
            <a:pPr>
              <a:defRPr>
                <a:latin typeface="+mn-lt"/>
                <a:ea typeface="+mn-ea"/>
                <a:cs typeface="+mn-cs"/>
                <a:sym typeface="Calibri"/>
              </a:defRPr>
            </a:pPr>
          </a:p>
        </p:txBody>
      </p:sp>
      <p:sp>
        <p:nvSpPr>
          <p:cNvPr id="864" name="Over the past decade alone, local and state health departments lost 20% of their workforce, and LHD budgets shrank by as much as 24%"/>
          <p:cNvSpPr txBox="1"/>
          <p:nvPr/>
        </p:nvSpPr>
        <p:spPr>
          <a:xfrm>
            <a:off x="898810" y="2158164"/>
            <a:ext cx="11080180" cy="929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500"/>
              </a:spcBef>
              <a:defRPr sz="2400">
                <a:solidFill>
                  <a:srgbClr val="171769"/>
                </a:solidFill>
                <a:latin typeface="Open Sans"/>
                <a:ea typeface="Open Sans"/>
                <a:cs typeface="Open Sans"/>
                <a:sym typeface="Open Sans"/>
              </a:defRPr>
            </a:lvl1pPr>
          </a:lstStyle>
          <a:p>
            <a:pPr/>
            <a:r>
              <a:t>Over the past decade alone, local and state health departments lost 20% of their workforce, and LHD budgets shrank by as much as 24%</a:t>
            </a:r>
          </a:p>
        </p:txBody>
      </p:sp>
      <p:grpSp>
        <p:nvGrpSpPr>
          <p:cNvPr id="867" name="Group"/>
          <p:cNvGrpSpPr/>
          <p:nvPr/>
        </p:nvGrpSpPr>
        <p:grpSpPr>
          <a:xfrm>
            <a:off x="-145553" y="6301018"/>
            <a:ext cx="12331270" cy="614531"/>
            <a:chOff x="0" y="0"/>
            <a:chExt cx="12331269" cy="614529"/>
          </a:xfrm>
        </p:grpSpPr>
        <p:sp>
          <p:nvSpPr>
            <p:cNvPr id="865" name="Rectangle"/>
            <p:cNvSpPr/>
            <p:nvPr/>
          </p:nvSpPr>
          <p:spPr>
            <a:xfrm>
              <a:off x="0" y="0"/>
              <a:ext cx="12331270" cy="614530"/>
            </a:xfrm>
            <a:prstGeom prst="rect">
              <a:avLst/>
            </a:prstGeom>
            <a:solidFill>
              <a:srgbClr val="FFFFFF"/>
            </a:solidFill>
            <a:ln w="12700" cap="flat">
              <a:noFill/>
              <a:miter lim="400000"/>
            </a:ln>
            <a:effectLst>
              <a:outerShdw sx="100000" sy="100000" kx="0" ky="0" algn="b" rotWithShape="0" blurRad="25400" dist="12700" dir="5400000">
                <a:srgbClr val="000000">
                  <a:alpha val="35000"/>
                </a:srgbClr>
              </a:outerShdw>
            </a:effectLst>
          </p:spPr>
          <p:txBody>
            <a:bodyPr wrap="square" lIns="45718" tIns="45718" rIns="45718" bIns="45718" numCol="1" anchor="ctr">
              <a:noAutofit/>
            </a:bodyPr>
            <a:lstStyle/>
            <a:p>
              <a:pPr defTabSz="609600">
                <a:defRPr sz="1000">
                  <a:latin typeface="+mn-lt"/>
                  <a:ea typeface="+mn-ea"/>
                  <a:cs typeface="+mn-cs"/>
                  <a:sym typeface="Calibri"/>
                </a:defRPr>
              </a:pPr>
            </a:p>
          </p:txBody>
        </p:sp>
        <p:pic>
          <p:nvPicPr>
            <p:cNvPr id="866" name="Screen Shot 2020-06-30 at 10.24.14 AM.png" descr="Screen Shot 2020-06-30 at 10.24.14 AM.png"/>
            <p:cNvPicPr>
              <a:picLocks noChangeAspect="1"/>
            </p:cNvPicPr>
            <p:nvPr/>
          </p:nvPicPr>
          <p:blipFill>
            <a:blip r:embed="rId2">
              <a:extLst/>
            </a:blip>
            <a:stretch>
              <a:fillRect/>
            </a:stretch>
          </p:blipFill>
          <p:spPr>
            <a:xfrm>
              <a:off x="1749239" y="47593"/>
              <a:ext cx="8984628" cy="519344"/>
            </a:xfrm>
            <a:prstGeom prst="rect">
              <a:avLst/>
            </a:prstGeom>
            <a:ln w="12700" cap="flat">
              <a:noFill/>
              <a:miter lim="400000"/>
            </a:ln>
            <a:effectLst/>
          </p:spPr>
        </p:pic>
      </p:grpSp>
      <p:sp>
        <p:nvSpPr>
          <p:cNvPr id="868" name="What is your current framework or strategy for reopening?"/>
          <p:cNvSpPr txBox="1"/>
          <p:nvPr/>
        </p:nvSpPr>
        <p:spPr>
          <a:xfrm>
            <a:off x="1028233" y="4751027"/>
            <a:ext cx="3710592" cy="1418841"/>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ctr"/>
          <a:lstStyle/>
          <a:p>
            <a:pPr defTabSz="1828800">
              <a:lnSpc>
                <a:spcPct val="89000"/>
              </a:lnSpc>
              <a:defRPr sz="2300">
                <a:solidFill>
                  <a:srgbClr val="181765"/>
                </a:solidFill>
                <a:latin typeface="HK Grotesk Bold Bold"/>
                <a:ea typeface="HK Grotesk Bold Bold"/>
                <a:cs typeface="HK Grotesk Bold Bold"/>
                <a:sym typeface="HK Grotesk Bold Bold"/>
              </a:defRPr>
            </a:pPr>
            <a:r>
              <a:t>Restrictive categorical funding structure – </a:t>
            </a:r>
            <a:r>
              <a:rPr b="1">
                <a:latin typeface="+mn-lt"/>
                <a:ea typeface="+mn-ea"/>
                <a:cs typeface="+mn-cs"/>
                <a:sym typeface="Calibri"/>
              </a:rPr>
              <a:t>less than 5% of funding is flexible</a:t>
            </a:r>
          </a:p>
        </p:txBody>
      </p:sp>
      <p:sp>
        <p:nvSpPr>
          <p:cNvPr id="869" name="Line"/>
          <p:cNvSpPr/>
          <p:nvPr/>
        </p:nvSpPr>
        <p:spPr>
          <a:xfrm>
            <a:off x="4850660" y="5460447"/>
            <a:ext cx="1821142" cy="1"/>
          </a:xfrm>
          <a:prstGeom prst="line">
            <a:avLst/>
          </a:prstGeom>
          <a:ln w="38100" cap="rnd">
            <a:solidFill>
              <a:srgbClr val="181765"/>
            </a:solidFill>
            <a:custDash>
              <a:ds d="100000" sp="200000"/>
            </a:custDash>
            <a:miter lim="400000"/>
          </a:ln>
        </p:spPr>
        <p:txBody>
          <a:bodyPr lIns="45718" tIns="45718" rIns="45718" bIns="45718"/>
          <a:lstStyle/>
          <a:p>
            <a:pPr>
              <a:defRPr>
                <a:latin typeface="+mn-lt"/>
                <a:ea typeface="+mn-ea"/>
                <a:cs typeface="+mn-cs"/>
                <a:sym typeface="Calibri"/>
              </a:defRPr>
            </a:pPr>
          </a:p>
        </p:txBody>
      </p:sp>
      <p:grpSp>
        <p:nvGrpSpPr>
          <p:cNvPr id="877" name="Group"/>
          <p:cNvGrpSpPr/>
          <p:nvPr/>
        </p:nvGrpSpPr>
        <p:grpSpPr>
          <a:xfrm>
            <a:off x="5258991" y="3210224"/>
            <a:ext cx="2556415" cy="2499556"/>
            <a:chOff x="0" y="0"/>
            <a:chExt cx="2556413" cy="2499554"/>
          </a:xfrm>
        </p:grpSpPr>
        <p:grpSp>
          <p:nvGrpSpPr>
            <p:cNvPr id="875" name="Group"/>
            <p:cNvGrpSpPr/>
            <p:nvPr/>
          </p:nvGrpSpPr>
          <p:grpSpPr>
            <a:xfrm>
              <a:off x="0" y="-1"/>
              <a:ext cx="2556414" cy="2499556"/>
              <a:chOff x="0" y="0"/>
              <a:chExt cx="2556413" cy="2499554"/>
            </a:xfrm>
          </p:grpSpPr>
          <p:sp>
            <p:nvSpPr>
              <p:cNvPr id="870" name="Circle"/>
              <p:cNvSpPr/>
              <p:nvPr/>
            </p:nvSpPr>
            <p:spPr>
              <a:xfrm>
                <a:off x="0" y="0"/>
                <a:ext cx="2556414" cy="2499555"/>
              </a:xfrm>
              <a:prstGeom prst="ellipse">
                <a:avLst/>
              </a:prstGeom>
              <a:solidFill>
                <a:srgbClr val="DE682D"/>
              </a:solidFill>
              <a:ln w="12700" cap="flat">
                <a:noFill/>
                <a:miter lim="400000"/>
              </a:ln>
              <a:effectLst/>
            </p:spPr>
            <p:txBody>
              <a:bodyPr wrap="square" lIns="45718" tIns="45718" rIns="45718" bIns="45718" numCol="1" anchor="ctr">
                <a:noAutofit/>
              </a:bodyPr>
              <a:lstStyle/>
              <a:p>
                <a:pPr>
                  <a:defRPr>
                    <a:latin typeface="+mn-lt"/>
                    <a:ea typeface="+mn-ea"/>
                    <a:cs typeface="+mn-cs"/>
                    <a:sym typeface="Calibri"/>
                  </a:defRPr>
                </a:pPr>
              </a:p>
            </p:txBody>
          </p:sp>
          <p:grpSp>
            <p:nvGrpSpPr>
              <p:cNvPr id="874" name="Group"/>
              <p:cNvGrpSpPr/>
              <p:nvPr/>
            </p:nvGrpSpPr>
            <p:grpSpPr>
              <a:xfrm>
                <a:off x="509555" y="695835"/>
                <a:ext cx="1770667" cy="1107885"/>
                <a:chOff x="0" y="0"/>
                <a:chExt cx="1770666" cy="1107883"/>
              </a:xfrm>
            </p:grpSpPr>
            <p:sp>
              <p:nvSpPr>
                <p:cNvPr id="871" name="Line"/>
                <p:cNvSpPr/>
                <p:nvPr/>
              </p:nvSpPr>
              <p:spPr>
                <a:xfrm>
                  <a:off x="1143802" y="487903"/>
                  <a:ext cx="626865" cy="619981"/>
                </a:xfrm>
                <a:prstGeom prst="line">
                  <a:avLst/>
                </a:prstGeom>
                <a:noFill/>
                <a:ln w="50800" cap="flat">
                  <a:solidFill>
                    <a:srgbClr val="FFFFFF"/>
                  </a:solidFill>
                  <a:prstDash val="solid"/>
                  <a:round/>
                  <a:tailEnd type="triangle" w="med" len="med"/>
                </a:ln>
                <a:effectLst>
                  <a:outerShdw sx="100000" sy="100000" kx="0" ky="0" algn="b" rotWithShape="0" blurRad="38100" dist="23000" dir="5400000">
                    <a:srgbClr val="000000">
                      <a:alpha val="35000"/>
                    </a:srgbClr>
                  </a:outerShdw>
                </a:effectLst>
              </p:spPr>
              <p:txBody>
                <a:bodyPr wrap="square" lIns="45718" tIns="45718" rIns="45718" bIns="45718" numCol="1" anchor="t">
                  <a:noAutofit/>
                </a:bodyPr>
                <a:lstStyle/>
                <a:p>
                  <a:pPr/>
                </a:p>
              </p:txBody>
            </p:sp>
            <p:sp>
              <p:nvSpPr>
                <p:cNvPr id="872" name="Line"/>
                <p:cNvSpPr/>
                <p:nvPr/>
              </p:nvSpPr>
              <p:spPr>
                <a:xfrm flipV="1">
                  <a:off x="804882" y="476653"/>
                  <a:ext cx="373377" cy="369276"/>
                </a:xfrm>
                <a:prstGeom prst="line">
                  <a:avLst/>
                </a:prstGeom>
                <a:noFill/>
                <a:ln w="50800" cap="flat">
                  <a:solidFill>
                    <a:srgbClr val="FFFFFF"/>
                  </a:solidFill>
                  <a:prstDash val="solid"/>
                  <a:round/>
                </a:ln>
                <a:effectLst>
                  <a:outerShdw sx="100000" sy="100000" kx="0" ky="0" algn="b" rotWithShape="0" blurRad="38100" dist="23000" dir="5400000">
                    <a:srgbClr val="000000">
                      <a:alpha val="35000"/>
                    </a:srgbClr>
                  </a:outerShdw>
                </a:effectLst>
              </p:spPr>
              <p:txBody>
                <a:bodyPr wrap="square" lIns="45718" tIns="45718" rIns="45718" bIns="45718" numCol="1" anchor="t">
                  <a:noAutofit/>
                </a:bodyPr>
                <a:lstStyle/>
                <a:p>
                  <a:pPr/>
                </a:p>
              </p:txBody>
            </p:sp>
            <p:sp>
              <p:nvSpPr>
                <p:cNvPr id="873" name="Line"/>
                <p:cNvSpPr/>
                <p:nvPr/>
              </p:nvSpPr>
              <p:spPr>
                <a:xfrm>
                  <a:off x="0" y="-1"/>
                  <a:ext cx="846148" cy="836857"/>
                </a:xfrm>
                <a:prstGeom prst="line">
                  <a:avLst/>
                </a:prstGeom>
                <a:noFill/>
                <a:ln w="50800" cap="flat">
                  <a:solidFill>
                    <a:srgbClr val="FFFFFF"/>
                  </a:solidFill>
                  <a:prstDash val="solid"/>
                  <a:round/>
                </a:ln>
                <a:effectLst>
                  <a:outerShdw sx="100000" sy="100000" kx="0" ky="0" algn="b" rotWithShape="0" blurRad="38100" dist="23000" dir="5400000">
                    <a:srgbClr val="000000">
                      <a:alpha val="35000"/>
                    </a:srgbClr>
                  </a:outerShdw>
                </a:effectLst>
              </p:spPr>
              <p:txBody>
                <a:bodyPr wrap="square" lIns="45718" tIns="45718" rIns="45718" bIns="45718" numCol="1" anchor="t">
                  <a:noAutofit/>
                </a:bodyPr>
                <a:lstStyle/>
                <a:p>
                  <a:pPr/>
                </a:p>
              </p:txBody>
            </p:sp>
          </p:grpSp>
        </p:grpSp>
        <p:sp>
          <p:nvSpPr>
            <p:cNvPr id="876" name="$"/>
            <p:cNvSpPr txBox="1"/>
            <p:nvPr/>
          </p:nvSpPr>
          <p:spPr>
            <a:xfrm>
              <a:off x="1111881" y="769358"/>
              <a:ext cx="332652" cy="5329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defRPr b="1" sz="2100">
                  <a:solidFill>
                    <a:srgbClr val="FFFFFF"/>
                  </a:solidFill>
                </a:defRPr>
              </a:lvl1pPr>
            </a:lstStyle>
            <a:p>
              <a:pPr/>
              <a:r>
                <a:t>$</a:t>
              </a:r>
            </a:p>
          </p:txBody>
        </p:sp>
      </p:gr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71769"/>
        </a:solidFill>
      </p:bgPr>
    </p:bg>
    <p:spTree>
      <p:nvGrpSpPr>
        <p:cNvPr id="1" name=""/>
        <p:cNvGrpSpPr/>
        <p:nvPr/>
      </p:nvGrpSpPr>
      <p:grpSpPr>
        <a:xfrm>
          <a:off x="0" y="0"/>
          <a:ext cx="0" cy="0"/>
          <a:chOff x="0" y="0"/>
          <a:chExt cx="0" cy="0"/>
        </a:xfrm>
      </p:grpSpPr>
      <p:sp>
        <p:nvSpPr>
          <p:cNvPr id="879" name="AutoShape 2"/>
          <p:cNvSpPr/>
          <p:nvPr/>
        </p:nvSpPr>
        <p:spPr>
          <a:xfrm>
            <a:off x="685799" y="685799"/>
            <a:ext cx="11506201" cy="6172201"/>
          </a:xfrm>
          <a:prstGeom prst="rect">
            <a:avLst/>
          </a:prstGeom>
          <a:solidFill>
            <a:srgbClr val="FFFFFF"/>
          </a:solidFill>
          <a:ln w="12700">
            <a:miter lim="400000"/>
          </a:ln>
        </p:spPr>
        <p:txBody>
          <a:bodyPr lIns="30479" tIns="30479" rIns="30479" bIns="30479"/>
          <a:lstStyle/>
          <a:p>
            <a:pPr defTabSz="609600">
              <a:defRPr sz="1200">
                <a:latin typeface="+mn-lt"/>
                <a:ea typeface="+mn-ea"/>
                <a:cs typeface="+mn-cs"/>
                <a:sym typeface="Calibri"/>
              </a:defRPr>
            </a:pPr>
          </a:p>
        </p:txBody>
      </p:sp>
      <p:sp>
        <p:nvSpPr>
          <p:cNvPr id="880" name="Federal Funding Cuts"/>
          <p:cNvSpPr txBox="1"/>
          <p:nvPr/>
        </p:nvSpPr>
        <p:spPr>
          <a:xfrm>
            <a:off x="858797" y="670060"/>
            <a:ext cx="9966932" cy="7887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09600">
              <a:lnSpc>
                <a:spcPts val="5800"/>
              </a:lnSpc>
              <a:defRPr spc="-92" sz="3700">
                <a:solidFill>
                  <a:srgbClr val="171769"/>
                </a:solidFill>
                <a:latin typeface="HK Grotesk Bold Bold"/>
                <a:ea typeface="HK Grotesk Bold Bold"/>
                <a:cs typeface="HK Grotesk Bold Bold"/>
                <a:sym typeface="HK Grotesk Bold Bold"/>
              </a:defRPr>
            </a:lvl1pPr>
          </a:lstStyle>
          <a:p>
            <a:pPr/>
            <a:r>
              <a:t>Federal Funding Cuts</a:t>
            </a:r>
          </a:p>
        </p:txBody>
      </p:sp>
      <p:sp>
        <p:nvSpPr>
          <p:cNvPr id="881" name="TextBox 1"/>
          <p:cNvSpPr txBox="1"/>
          <p:nvPr/>
        </p:nvSpPr>
        <p:spPr>
          <a:xfrm>
            <a:off x="900914" y="1469222"/>
            <a:ext cx="10238335" cy="1615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28600" indent="-228600" algn="just">
              <a:buSzPct val="100000"/>
              <a:buChar char="•"/>
              <a:defRPr sz="2200">
                <a:solidFill>
                  <a:srgbClr val="DE682D"/>
                </a:solidFill>
                <a:latin typeface="Open Sans"/>
                <a:ea typeface="Open Sans"/>
                <a:cs typeface="Open Sans"/>
                <a:sym typeface="Open Sans"/>
              </a:defRPr>
            </a:pPr>
            <a:r>
              <a:rPr>
                <a:solidFill>
                  <a:srgbClr val="1A1769"/>
                </a:solidFill>
              </a:rPr>
              <a:t>Funding for Public Health Emergency Preparedness decreased from </a:t>
            </a:r>
            <a:r>
              <a:t>$940 million in 2002 to $675 million in 2020. </a:t>
            </a:r>
          </a:p>
          <a:p>
            <a:pPr marL="228600" indent="-228600" algn="just">
              <a:buSzPct val="100000"/>
              <a:buChar char="•"/>
              <a:defRPr sz="2200">
                <a:solidFill>
                  <a:srgbClr val="DE682D"/>
                </a:solidFill>
                <a:latin typeface="Open Sans"/>
                <a:ea typeface="Open Sans"/>
                <a:cs typeface="Open Sans"/>
                <a:sym typeface="Open Sans"/>
              </a:defRPr>
            </a:pPr>
            <a:r>
              <a:rPr>
                <a:solidFill>
                  <a:srgbClr val="1A1769"/>
                </a:solidFill>
              </a:rPr>
              <a:t>The CDC and HHS decreased allocations to California LHDs from</a:t>
            </a:r>
            <a:r>
              <a:t> $81 million in 2010 to $65 million in 2019, a 25% decrease.</a:t>
            </a:r>
          </a:p>
        </p:txBody>
      </p:sp>
      <p:sp>
        <p:nvSpPr>
          <p:cNvPr id="882" name="TextBox 4"/>
          <p:cNvSpPr txBox="1"/>
          <p:nvPr/>
        </p:nvSpPr>
        <p:spPr>
          <a:xfrm>
            <a:off x="1031487" y="3366749"/>
            <a:ext cx="11769635" cy="3330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1">
                <a:latin typeface="+mn-lt"/>
                <a:ea typeface="+mn-ea"/>
                <a:cs typeface="+mn-cs"/>
                <a:sym typeface="Calibri"/>
              </a:defRPr>
            </a:lvl1pPr>
          </a:lstStyle>
          <a:p>
            <a:pPr/>
            <a:r>
              <a:t>Cuts to Prevention Fund Since Creation FY 2010-2028 (IN MILLIONS)</a:t>
            </a:r>
          </a:p>
        </p:txBody>
      </p:sp>
      <p:pic>
        <p:nvPicPr>
          <p:cNvPr id="883" name="Picture 5" descr="Picture 5"/>
          <p:cNvPicPr>
            <a:picLocks noChangeAspect="1"/>
          </p:cNvPicPr>
          <p:nvPr/>
        </p:nvPicPr>
        <p:blipFill>
          <a:blip r:embed="rId2">
            <a:extLst/>
          </a:blip>
          <a:stretch>
            <a:fillRect/>
          </a:stretch>
        </p:blipFill>
        <p:spPr>
          <a:xfrm>
            <a:off x="1052331" y="3761353"/>
            <a:ext cx="10602687" cy="2827384"/>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71769"/>
        </a:solidFill>
      </p:bgPr>
    </p:bg>
    <p:spTree>
      <p:nvGrpSpPr>
        <p:cNvPr id="1" name=""/>
        <p:cNvGrpSpPr/>
        <p:nvPr/>
      </p:nvGrpSpPr>
      <p:grpSpPr>
        <a:xfrm>
          <a:off x="0" y="0"/>
          <a:ext cx="0" cy="0"/>
          <a:chOff x="0" y="0"/>
          <a:chExt cx="0" cy="0"/>
        </a:xfrm>
      </p:grpSpPr>
      <p:sp>
        <p:nvSpPr>
          <p:cNvPr id="885" name="AutoShape 2"/>
          <p:cNvSpPr/>
          <p:nvPr/>
        </p:nvSpPr>
        <p:spPr>
          <a:xfrm>
            <a:off x="685799" y="685799"/>
            <a:ext cx="11506201" cy="6172201"/>
          </a:xfrm>
          <a:prstGeom prst="rect">
            <a:avLst/>
          </a:prstGeom>
          <a:solidFill>
            <a:srgbClr val="FFFFFF"/>
          </a:solidFill>
          <a:ln w="12700">
            <a:miter lim="400000"/>
          </a:ln>
        </p:spPr>
        <p:txBody>
          <a:bodyPr lIns="30479" tIns="30479" rIns="30479" bIns="30479"/>
          <a:lstStyle/>
          <a:p>
            <a:pPr defTabSz="609600">
              <a:defRPr sz="1200">
                <a:latin typeface="+mn-lt"/>
                <a:ea typeface="+mn-ea"/>
                <a:cs typeface="+mn-cs"/>
                <a:sym typeface="Calibri"/>
              </a:defRPr>
            </a:pPr>
          </a:p>
        </p:txBody>
      </p:sp>
      <p:sp>
        <p:nvSpPr>
          <p:cNvPr id="886" name="Federal Funding Cuts"/>
          <p:cNvSpPr txBox="1"/>
          <p:nvPr/>
        </p:nvSpPr>
        <p:spPr>
          <a:xfrm>
            <a:off x="858797" y="670060"/>
            <a:ext cx="9966932" cy="7887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09600">
              <a:lnSpc>
                <a:spcPts val="5800"/>
              </a:lnSpc>
              <a:defRPr spc="-92" sz="3700">
                <a:solidFill>
                  <a:srgbClr val="171769"/>
                </a:solidFill>
                <a:latin typeface="HK Grotesk Bold Bold"/>
                <a:ea typeface="HK Grotesk Bold Bold"/>
                <a:cs typeface="HK Grotesk Bold Bold"/>
                <a:sym typeface="HK Grotesk Bold Bold"/>
              </a:defRPr>
            </a:lvl1pPr>
          </a:lstStyle>
          <a:p>
            <a:pPr/>
            <a:r>
              <a:t>Federal Funding Cuts</a:t>
            </a:r>
          </a:p>
        </p:txBody>
      </p:sp>
      <p:sp>
        <p:nvSpPr>
          <p:cNvPr id="887" name="TextBox 1"/>
          <p:cNvSpPr txBox="1"/>
          <p:nvPr/>
        </p:nvSpPr>
        <p:spPr>
          <a:xfrm>
            <a:off x="723096" y="1490913"/>
            <a:ext cx="10238334" cy="853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just">
              <a:defRPr sz="2200">
                <a:solidFill>
                  <a:srgbClr val="DE682D"/>
                </a:solidFill>
                <a:latin typeface="Open Sans"/>
                <a:ea typeface="Open Sans"/>
                <a:cs typeface="Open Sans"/>
                <a:sym typeface="Open Sans"/>
              </a:defRPr>
            </a:lvl1pPr>
          </a:lstStyle>
          <a:p>
            <a:pPr/>
            <a:r>
              <a:t>Additional health funding surges in times of disease, outbreaks, pandemics but decreases once threats have subsided</a:t>
            </a:r>
          </a:p>
        </p:txBody>
      </p:sp>
      <p:pic>
        <p:nvPicPr>
          <p:cNvPr id="888" name="Picture 7" descr="Picture 7"/>
          <p:cNvPicPr>
            <a:picLocks noChangeAspect="1"/>
          </p:cNvPicPr>
          <p:nvPr/>
        </p:nvPicPr>
        <p:blipFill>
          <a:blip r:embed="rId2">
            <a:extLst/>
          </a:blip>
          <a:stretch>
            <a:fillRect/>
          </a:stretch>
        </p:blipFill>
        <p:spPr>
          <a:xfrm>
            <a:off x="1818986" y="2973885"/>
            <a:ext cx="8504237" cy="3809029"/>
          </a:xfrm>
          <a:prstGeom prst="rect">
            <a:avLst/>
          </a:prstGeom>
          <a:ln w="12700">
            <a:miter lim="400000"/>
          </a:ln>
        </p:spPr>
      </p:pic>
      <p:sp>
        <p:nvSpPr>
          <p:cNvPr id="889" name="PUBLIC HEALTH EMERGENCY PREPARATION AWARDS (IN BILLIONS)"/>
          <p:cNvSpPr txBox="1"/>
          <p:nvPr/>
        </p:nvSpPr>
        <p:spPr>
          <a:xfrm>
            <a:off x="2243899" y="2579619"/>
            <a:ext cx="7654411" cy="650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solidFill>
                  <a:srgbClr val="1A1769"/>
                </a:solidFill>
              </a:defRPr>
            </a:lvl1pPr>
          </a:lstStyle>
          <a:p>
            <a:pPr/>
            <a:r>
              <a:t>PUBLIC HEALTH EMERGENCY PREPARATION AWARDS (IN BILLIONS)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71769"/>
        </a:solidFill>
      </p:bgPr>
    </p:bg>
    <p:spTree>
      <p:nvGrpSpPr>
        <p:cNvPr id="1" name=""/>
        <p:cNvGrpSpPr/>
        <p:nvPr/>
      </p:nvGrpSpPr>
      <p:grpSpPr>
        <a:xfrm>
          <a:off x="0" y="0"/>
          <a:ext cx="0" cy="0"/>
          <a:chOff x="0" y="0"/>
          <a:chExt cx="0" cy="0"/>
        </a:xfrm>
      </p:grpSpPr>
      <p:sp>
        <p:nvSpPr>
          <p:cNvPr id="891" name="AutoShape 2"/>
          <p:cNvSpPr/>
          <p:nvPr/>
        </p:nvSpPr>
        <p:spPr>
          <a:xfrm>
            <a:off x="685799" y="685799"/>
            <a:ext cx="11506201" cy="6172201"/>
          </a:xfrm>
          <a:prstGeom prst="rect">
            <a:avLst/>
          </a:prstGeom>
          <a:solidFill>
            <a:srgbClr val="FAC825"/>
          </a:solidFill>
          <a:ln w="12700">
            <a:miter lim="400000"/>
          </a:ln>
        </p:spPr>
        <p:txBody>
          <a:bodyPr lIns="30479" tIns="30479" rIns="30479" bIns="30479"/>
          <a:lstStyle/>
          <a:p>
            <a:pPr defTabSz="609600">
              <a:defRPr sz="1200">
                <a:latin typeface="+mn-lt"/>
                <a:ea typeface="+mn-ea"/>
                <a:cs typeface="+mn-cs"/>
                <a:sym typeface="Calibri"/>
              </a:defRPr>
            </a:pPr>
          </a:p>
        </p:txBody>
      </p:sp>
      <p:sp>
        <p:nvSpPr>
          <p:cNvPr id="892" name="TextBox 3"/>
          <p:cNvSpPr txBox="1"/>
          <p:nvPr/>
        </p:nvSpPr>
        <p:spPr>
          <a:xfrm>
            <a:off x="770629" y="777633"/>
            <a:ext cx="10117799" cy="74992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609600">
              <a:lnSpc>
                <a:spcPts val="5800"/>
              </a:lnSpc>
              <a:defRPr spc="-137" sz="5500">
                <a:solidFill>
                  <a:srgbClr val="191769"/>
                </a:solidFill>
                <a:latin typeface="HK Grotesk Bold Bold"/>
                <a:ea typeface="HK Grotesk Bold Bold"/>
                <a:cs typeface="HK Grotesk Bold Bold"/>
                <a:sym typeface="HK Grotesk Bold Bold"/>
              </a:defRPr>
            </a:lvl1pPr>
          </a:lstStyle>
          <a:p>
            <a:pPr/>
            <a:r>
              <a:t>California Funding Cuts</a:t>
            </a:r>
          </a:p>
        </p:txBody>
      </p:sp>
      <p:sp>
        <p:nvSpPr>
          <p:cNvPr id="893" name="What is your current framework or strategy for reopening?"/>
          <p:cNvSpPr txBox="1"/>
          <p:nvPr/>
        </p:nvSpPr>
        <p:spPr>
          <a:xfrm>
            <a:off x="736157" y="2641888"/>
            <a:ext cx="4327620" cy="359487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ctr"/>
          <a:lstStyle/>
          <a:p>
            <a:pPr defTabSz="1828800">
              <a:lnSpc>
                <a:spcPct val="89000"/>
              </a:lnSpc>
              <a:defRPr sz="2300">
                <a:solidFill>
                  <a:srgbClr val="181765"/>
                </a:solidFill>
                <a:latin typeface="HK Grotesk Bold Bold"/>
                <a:ea typeface="HK Grotesk Bold Bold"/>
                <a:cs typeface="HK Grotesk Bold Bold"/>
                <a:sym typeface="HK Grotesk Bold Bold"/>
              </a:defRPr>
            </a:pPr>
            <a:r>
              <a:rPr b="1">
                <a:latin typeface="+mn-lt"/>
                <a:ea typeface="+mn-ea"/>
                <a:cs typeface="+mn-cs"/>
                <a:sym typeface="Calibri"/>
              </a:rPr>
              <a:t>LHDs receiving $177 million less </a:t>
            </a:r>
            <a:r>
              <a:t>in total funding in 2018-2019 vs. 2007-2008, while </a:t>
            </a:r>
            <a:r>
              <a:rPr b="1"/>
              <a:t>general funds to LHDs decreased by $90M</a:t>
            </a:r>
            <a:r>
              <a:t>, including for infectious disease control, chronic disease and emergency preparedness</a:t>
            </a:r>
          </a:p>
        </p:txBody>
      </p:sp>
      <p:sp>
        <p:nvSpPr>
          <p:cNvPr id="894" name="Line"/>
          <p:cNvSpPr/>
          <p:nvPr/>
        </p:nvSpPr>
        <p:spPr>
          <a:xfrm>
            <a:off x="5007798" y="3498052"/>
            <a:ext cx="1289948" cy="1"/>
          </a:xfrm>
          <a:prstGeom prst="line">
            <a:avLst/>
          </a:prstGeom>
          <a:ln w="38100" cap="rnd">
            <a:solidFill>
              <a:srgbClr val="181765"/>
            </a:solidFill>
            <a:custDash>
              <a:ds d="100000" sp="200000"/>
            </a:custDash>
            <a:miter lim="400000"/>
          </a:ln>
        </p:spPr>
        <p:txBody>
          <a:bodyPr lIns="45718" tIns="45718" rIns="45718" bIns="45718"/>
          <a:lstStyle/>
          <a:p>
            <a:pPr>
              <a:defRPr>
                <a:latin typeface="+mn-lt"/>
                <a:ea typeface="+mn-ea"/>
                <a:cs typeface="+mn-cs"/>
                <a:sym typeface="Calibri"/>
              </a:defRPr>
            </a:pPr>
          </a:p>
        </p:txBody>
      </p:sp>
      <p:sp>
        <p:nvSpPr>
          <p:cNvPr id="895" name="Have you developed any metrics or indicators?"/>
          <p:cNvSpPr txBox="1"/>
          <p:nvPr/>
        </p:nvSpPr>
        <p:spPr>
          <a:xfrm>
            <a:off x="750665" y="1605483"/>
            <a:ext cx="10690670" cy="1013503"/>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ctr"/>
          <a:lstStyle>
            <a:lvl1pPr defTabSz="1828800">
              <a:lnSpc>
                <a:spcPct val="89000"/>
              </a:lnSpc>
              <a:defRPr b="1" sz="2300">
                <a:solidFill>
                  <a:srgbClr val="181765"/>
                </a:solidFill>
                <a:latin typeface="HK Grotesk Bold Bold"/>
                <a:ea typeface="HK Grotesk Bold Bold"/>
                <a:cs typeface="HK Grotesk Bold Bold"/>
                <a:sym typeface="HK Grotesk Bold Bold"/>
              </a:defRPr>
            </a:lvl1pPr>
          </a:lstStyle>
          <a:p>
            <a:pPr/>
            <a:r>
              <a:t>This year, the State budget cut public health funding from $3.4B to $3.2, a 6.3% decrease despite the ongoing pandemic</a:t>
            </a:r>
          </a:p>
        </p:txBody>
      </p:sp>
      <p:sp>
        <p:nvSpPr>
          <p:cNvPr id="896" name="Line"/>
          <p:cNvSpPr/>
          <p:nvPr/>
        </p:nvSpPr>
        <p:spPr>
          <a:xfrm>
            <a:off x="6511841" y="3958687"/>
            <a:ext cx="1580978" cy="1"/>
          </a:xfrm>
          <a:prstGeom prst="line">
            <a:avLst/>
          </a:prstGeom>
          <a:ln w="38100" cap="rnd">
            <a:solidFill>
              <a:srgbClr val="181765"/>
            </a:solidFill>
            <a:custDash>
              <a:ds d="100000" sp="200000"/>
            </a:custDash>
            <a:miter lim="400000"/>
          </a:ln>
        </p:spPr>
        <p:txBody>
          <a:bodyPr lIns="45718" tIns="45718" rIns="45718" bIns="45718"/>
          <a:lstStyle/>
          <a:p>
            <a:pPr>
              <a:defRPr>
                <a:latin typeface="+mn-lt"/>
                <a:ea typeface="+mn-ea"/>
                <a:cs typeface="+mn-cs"/>
                <a:sym typeface="Calibri"/>
              </a:defRPr>
            </a:pPr>
          </a:p>
        </p:txBody>
      </p:sp>
      <p:grpSp>
        <p:nvGrpSpPr>
          <p:cNvPr id="899" name="Group"/>
          <p:cNvGrpSpPr/>
          <p:nvPr/>
        </p:nvGrpSpPr>
        <p:grpSpPr>
          <a:xfrm>
            <a:off x="-145553" y="6301018"/>
            <a:ext cx="12331270" cy="614531"/>
            <a:chOff x="0" y="0"/>
            <a:chExt cx="12331269" cy="614529"/>
          </a:xfrm>
        </p:grpSpPr>
        <p:sp>
          <p:nvSpPr>
            <p:cNvPr id="897" name="Rectangle"/>
            <p:cNvSpPr/>
            <p:nvPr/>
          </p:nvSpPr>
          <p:spPr>
            <a:xfrm>
              <a:off x="0" y="0"/>
              <a:ext cx="12331270" cy="614530"/>
            </a:xfrm>
            <a:prstGeom prst="rect">
              <a:avLst/>
            </a:prstGeom>
            <a:solidFill>
              <a:srgbClr val="FFFFFF"/>
            </a:solidFill>
            <a:ln w="12700" cap="flat">
              <a:noFill/>
              <a:miter lim="400000"/>
            </a:ln>
            <a:effectLst>
              <a:outerShdw sx="100000" sy="100000" kx="0" ky="0" algn="b" rotWithShape="0" blurRad="25400" dist="12700" dir="5400000">
                <a:srgbClr val="000000">
                  <a:alpha val="35000"/>
                </a:srgbClr>
              </a:outerShdw>
            </a:effectLst>
          </p:spPr>
          <p:txBody>
            <a:bodyPr wrap="square" lIns="45718" tIns="45718" rIns="45718" bIns="45718" numCol="1" anchor="ctr">
              <a:noAutofit/>
            </a:bodyPr>
            <a:lstStyle/>
            <a:p>
              <a:pPr defTabSz="609600">
                <a:defRPr sz="1000">
                  <a:latin typeface="+mn-lt"/>
                  <a:ea typeface="+mn-ea"/>
                  <a:cs typeface="+mn-cs"/>
                  <a:sym typeface="Calibri"/>
                </a:defRPr>
              </a:pPr>
            </a:p>
          </p:txBody>
        </p:sp>
        <p:pic>
          <p:nvPicPr>
            <p:cNvPr id="898" name="Screen Shot 2020-06-30 at 10.24.14 AM.png" descr="Screen Shot 2020-06-30 at 10.24.14 AM.png"/>
            <p:cNvPicPr>
              <a:picLocks noChangeAspect="1"/>
            </p:cNvPicPr>
            <p:nvPr/>
          </p:nvPicPr>
          <p:blipFill>
            <a:blip r:embed="rId2">
              <a:extLst/>
            </a:blip>
            <a:stretch>
              <a:fillRect/>
            </a:stretch>
          </p:blipFill>
          <p:spPr>
            <a:xfrm>
              <a:off x="1749239" y="47593"/>
              <a:ext cx="8984628" cy="519344"/>
            </a:xfrm>
            <a:prstGeom prst="rect">
              <a:avLst/>
            </a:prstGeom>
            <a:ln w="12700" cap="flat">
              <a:noFill/>
              <a:miter lim="400000"/>
            </a:ln>
            <a:effectLst/>
          </p:spPr>
        </p:pic>
      </p:grpSp>
      <p:sp>
        <p:nvSpPr>
          <p:cNvPr id="900" name="What is your current framework or strategy for reopening?"/>
          <p:cNvSpPr txBox="1"/>
          <p:nvPr/>
        </p:nvSpPr>
        <p:spPr>
          <a:xfrm>
            <a:off x="8166953" y="2859907"/>
            <a:ext cx="3889294" cy="3158841"/>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ctr"/>
          <a:lstStyle/>
          <a:p>
            <a:pPr defTabSz="1828800">
              <a:lnSpc>
                <a:spcPct val="89000"/>
              </a:lnSpc>
              <a:defRPr sz="2300">
                <a:solidFill>
                  <a:srgbClr val="181765"/>
                </a:solidFill>
                <a:latin typeface="HK Grotesk Bold Bold"/>
                <a:ea typeface="HK Grotesk Bold Bold"/>
                <a:cs typeface="HK Grotesk Bold Bold"/>
                <a:sym typeface="HK Grotesk Bold Bold"/>
              </a:defRPr>
            </a:pPr>
            <a:r>
              <a:rPr b="1"/>
              <a:t>11 local public health labs closed</a:t>
            </a:r>
            <a:r>
              <a:t> over the past 15 yrs, limiting the COVID-19 testing capacity and staffing needed to adequately meet reopening goals</a:t>
            </a:r>
          </a:p>
        </p:txBody>
      </p:sp>
      <p:grpSp>
        <p:nvGrpSpPr>
          <p:cNvPr id="908" name="Group"/>
          <p:cNvGrpSpPr/>
          <p:nvPr/>
        </p:nvGrpSpPr>
        <p:grpSpPr>
          <a:xfrm>
            <a:off x="5252592" y="2994324"/>
            <a:ext cx="2556415" cy="2499556"/>
            <a:chOff x="0" y="0"/>
            <a:chExt cx="2556413" cy="2499554"/>
          </a:xfrm>
        </p:grpSpPr>
        <p:grpSp>
          <p:nvGrpSpPr>
            <p:cNvPr id="906" name="Group"/>
            <p:cNvGrpSpPr/>
            <p:nvPr/>
          </p:nvGrpSpPr>
          <p:grpSpPr>
            <a:xfrm>
              <a:off x="0" y="0"/>
              <a:ext cx="2556414" cy="2499555"/>
              <a:chOff x="0" y="0"/>
              <a:chExt cx="2556413" cy="2499554"/>
            </a:xfrm>
          </p:grpSpPr>
          <p:sp>
            <p:nvSpPr>
              <p:cNvPr id="901" name="Circle"/>
              <p:cNvSpPr/>
              <p:nvPr/>
            </p:nvSpPr>
            <p:spPr>
              <a:xfrm>
                <a:off x="0" y="0"/>
                <a:ext cx="2556414" cy="2499555"/>
              </a:xfrm>
              <a:prstGeom prst="ellipse">
                <a:avLst/>
              </a:prstGeom>
              <a:solidFill>
                <a:srgbClr val="DE682D"/>
              </a:solidFill>
              <a:ln w="12700" cap="flat">
                <a:noFill/>
                <a:miter lim="400000"/>
              </a:ln>
              <a:effectLst/>
            </p:spPr>
            <p:txBody>
              <a:bodyPr wrap="square" lIns="45718" tIns="45718" rIns="45718" bIns="45718" numCol="1" anchor="ctr">
                <a:noAutofit/>
              </a:bodyPr>
              <a:lstStyle/>
              <a:p>
                <a:pPr>
                  <a:defRPr>
                    <a:latin typeface="+mn-lt"/>
                    <a:ea typeface="+mn-ea"/>
                    <a:cs typeface="+mn-cs"/>
                    <a:sym typeface="Calibri"/>
                  </a:defRPr>
                </a:pPr>
              </a:p>
            </p:txBody>
          </p:sp>
          <p:grpSp>
            <p:nvGrpSpPr>
              <p:cNvPr id="905" name="Group"/>
              <p:cNvGrpSpPr/>
              <p:nvPr/>
            </p:nvGrpSpPr>
            <p:grpSpPr>
              <a:xfrm>
                <a:off x="509555" y="695835"/>
                <a:ext cx="1770667" cy="1107885"/>
                <a:chOff x="0" y="0"/>
                <a:chExt cx="1770666" cy="1107883"/>
              </a:xfrm>
            </p:grpSpPr>
            <p:sp>
              <p:nvSpPr>
                <p:cNvPr id="902" name="Line"/>
                <p:cNvSpPr/>
                <p:nvPr/>
              </p:nvSpPr>
              <p:spPr>
                <a:xfrm>
                  <a:off x="1143802" y="487903"/>
                  <a:ext cx="626865" cy="619981"/>
                </a:xfrm>
                <a:prstGeom prst="line">
                  <a:avLst/>
                </a:prstGeom>
                <a:noFill/>
                <a:ln w="50800" cap="flat">
                  <a:solidFill>
                    <a:srgbClr val="FFFFFF"/>
                  </a:solidFill>
                  <a:prstDash val="solid"/>
                  <a:round/>
                  <a:tailEnd type="triangle" w="med" len="med"/>
                </a:ln>
                <a:effectLst>
                  <a:outerShdw sx="100000" sy="100000" kx="0" ky="0" algn="b" rotWithShape="0" blurRad="38100" dist="23000" dir="5400000">
                    <a:srgbClr val="000000">
                      <a:alpha val="35000"/>
                    </a:srgbClr>
                  </a:outerShdw>
                </a:effectLst>
              </p:spPr>
              <p:txBody>
                <a:bodyPr wrap="square" lIns="45718" tIns="45718" rIns="45718" bIns="45718" numCol="1" anchor="t">
                  <a:noAutofit/>
                </a:bodyPr>
                <a:lstStyle/>
                <a:p>
                  <a:pPr/>
                </a:p>
              </p:txBody>
            </p:sp>
            <p:sp>
              <p:nvSpPr>
                <p:cNvPr id="903" name="Line"/>
                <p:cNvSpPr/>
                <p:nvPr/>
              </p:nvSpPr>
              <p:spPr>
                <a:xfrm flipV="1">
                  <a:off x="804882" y="476653"/>
                  <a:ext cx="373377" cy="369276"/>
                </a:xfrm>
                <a:prstGeom prst="line">
                  <a:avLst/>
                </a:prstGeom>
                <a:noFill/>
                <a:ln w="50800" cap="flat">
                  <a:solidFill>
                    <a:srgbClr val="FFFFFF"/>
                  </a:solidFill>
                  <a:prstDash val="solid"/>
                  <a:round/>
                </a:ln>
                <a:effectLst>
                  <a:outerShdw sx="100000" sy="100000" kx="0" ky="0" algn="b" rotWithShape="0" blurRad="38100" dist="23000" dir="5400000">
                    <a:srgbClr val="000000">
                      <a:alpha val="35000"/>
                    </a:srgbClr>
                  </a:outerShdw>
                </a:effectLst>
              </p:spPr>
              <p:txBody>
                <a:bodyPr wrap="square" lIns="45718" tIns="45718" rIns="45718" bIns="45718" numCol="1" anchor="t">
                  <a:noAutofit/>
                </a:bodyPr>
                <a:lstStyle/>
                <a:p>
                  <a:pPr/>
                </a:p>
              </p:txBody>
            </p:sp>
            <p:sp>
              <p:nvSpPr>
                <p:cNvPr id="904" name="Line"/>
                <p:cNvSpPr/>
                <p:nvPr/>
              </p:nvSpPr>
              <p:spPr>
                <a:xfrm>
                  <a:off x="0" y="-1"/>
                  <a:ext cx="846148" cy="836857"/>
                </a:xfrm>
                <a:prstGeom prst="line">
                  <a:avLst/>
                </a:prstGeom>
                <a:noFill/>
                <a:ln w="50800" cap="flat">
                  <a:solidFill>
                    <a:srgbClr val="FFFFFF"/>
                  </a:solidFill>
                  <a:prstDash val="solid"/>
                  <a:round/>
                </a:ln>
                <a:effectLst>
                  <a:outerShdw sx="100000" sy="100000" kx="0" ky="0" algn="b" rotWithShape="0" blurRad="38100" dist="23000" dir="5400000">
                    <a:srgbClr val="000000">
                      <a:alpha val="35000"/>
                    </a:srgbClr>
                  </a:outerShdw>
                </a:effectLst>
              </p:spPr>
              <p:txBody>
                <a:bodyPr wrap="square" lIns="45718" tIns="45718" rIns="45718" bIns="45718" numCol="1" anchor="t">
                  <a:noAutofit/>
                </a:bodyPr>
                <a:lstStyle/>
                <a:p>
                  <a:pPr/>
                </a:p>
              </p:txBody>
            </p:sp>
          </p:grpSp>
        </p:grpSp>
        <p:sp>
          <p:nvSpPr>
            <p:cNvPr id="907" name="$"/>
            <p:cNvSpPr txBox="1"/>
            <p:nvPr/>
          </p:nvSpPr>
          <p:spPr>
            <a:xfrm>
              <a:off x="1111881" y="769358"/>
              <a:ext cx="332652" cy="5329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defRPr b="1" sz="2100">
                  <a:solidFill>
                    <a:srgbClr val="FFFFFF"/>
                  </a:solidFill>
                </a:defRPr>
              </a:lvl1pPr>
            </a:lstStyle>
            <a:p>
              <a:pPr/>
              <a:r>
                <a:t>$</a:t>
              </a:r>
            </a:p>
          </p:txBody>
        </p:sp>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9285D"/>
        </a:solidFill>
      </p:bgPr>
    </p:bg>
    <p:spTree>
      <p:nvGrpSpPr>
        <p:cNvPr id="1" name=""/>
        <p:cNvGrpSpPr/>
        <p:nvPr/>
      </p:nvGrpSpPr>
      <p:grpSpPr>
        <a:xfrm>
          <a:off x="0" y="0"/>
          <a:ext cx="0" cy="0"/>
          <a:chOff x="0" y="0"/>
          <a:chExt cx="0" cy="0"/>
        </a:xfrm>
      </p:grpSpPr>
      <p:sp>
        <p:nvSpPr>
          <p:cNvPr id="725" name="AutoShape 2"/>
          <p:cNvSpPr/>
          <p:nvPr/>
        </p:nvSpPr>
        <p:spPr>
          <a:xfrm>
            <a:off x="-1" y="990599"/>
            <a:ext cx="11252201" cy="5867401"/>
          </a:xfrm>
          <a:prstGeom prst="rect">
            <a:avLst/>
          </a:prstGeom>
          <a:solidFill>
            <a:srgbClr val="62A25D"/>
          </a:solidFill>
          <a:ln w="12700">
            <a:miter lim="400000"/>
          </a:ln>
        </p:spPr>
        <p:txBody>
          <a:bodyPr lIns="30479" tIns="30479" rIns="30479" bIns="30479"/>
          <a:lstStyle/>
          <a:p>
            <a:pPr defTabSz="609600">
              <a:defRPr sz="1200">
                <a:latin typeface="+mn-lt"/>
                <a:ea typeface="+mn-ea"/>
                <a:cs typeface="+mn-cs"/>
                <a:sym typeface="Calibri"/>
              </a:defRPr>
            </a:pPr>
          </a:p>
        </p:txBody>
      </p:sp>
      <p:sp>
        <p:nvSpPr>
          <p:cNvPr id="726" name="TextBox 4"/>
          <p:cNvSpPr txBox="1"/>
          <p:nvPr/>
        </p:nvSpPr>
        <p:spPr>
          <a:xfrm>
            <a:off x="702587" y="2452140"/>
            <a:ext cx="5520833" cy="412173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defTabSz="609600">
              <a:lnSpc>
                <a:spcPts val="5800"/>
              </a:lnSpc>
              <a:defRPr spc="-139" sz="5600">
                <a:solidFill>
                  <a:srgbClr val="FFFFFF"/>
                </a:solidFill>
                <a:latin typeface="HK Grotesk Bold Bold"/>
                <a:ea typeface="HK Grotesk Bold Bold"/>
                <a:cs typeface="HK Grotesk Bold Bold"/>
                <a:sym typeface="HK Grotesk Bold Bold"/>
              </a:defRPr>
            </a:lvl1pPr>
          </a:lstStyle>
          <a:p>
            <a:pPr/>
            <a:r>
              <a:t>Public health plays a critical role in nearly every aspect of our lives</a:t>
            </a:r>
          </a:p>
        </p:txBody>
      </p:sp>
      <p:pic>
        <p:nvPicPr>
          <p:cNvPr id="727" name="Picture 7" descr="Picture 7"/>
          <p:cNvPicPr>
            <a:picLocks noChangeAspect="1"/>
          </p:cNvPicPr>
          <p:nvPr/>
        </p:nvPicPr>
        <p:blipFill>
          <a:blip r:embed="rId2">
            <a:extLst/>
          </a:blip>
          <a:stretch>
            <a:fillRect/>
          </a:stretch>
        </p:blipFill>
        <p:spPr>
          <a:xfrm>
            <a:off x="685799" y="1626702"/>
            <a:ext cx="366347" cy="460025"/>
          </a:xfrm>
          <a:prstGeom prst="rect">
            <a:avLst/>
          </a:prstGeom>
          <a:ln w="12700">
            <a:miter lim="400000"/>
          </a:ln>
        </p:spPr>
      </p:pic>
      <p:pic>
        <p:nvPicPr>
          <p:cNvPr id="728" name="Picture 1" descr="Picture 1"/>
          <p:cNvPicPr>
            <a:picLocks noChangeAspect="1"/>
          </p:cNvPicPr>
          <p:nvPr/>
        </p:nvPicPr>
        <p:blipFill>
          <a:blip r:embed="rId3">
            <a:extLst/>
          </a:blip>
          <a:srcRect l="12339" t="0" r="3690" b="0"/>
          <a:stretch>
            <a:fillRect/>
          </a:stretch>
        </p:blipFill>
        <p:spPr>
          <a:xfrm>
            <a:off x="6738765" y="2179319"/>
            <a:ext cx="5155971" cy="3070126"/>
          </a:xfrm>
          <a:prstGeom prst="rect">
            <a:avLst/>
          </a:prstGeom>
          <a:ln w="12700">
            <a:miter lim="400000"/>
          </a:ln>
        </p:spPr>
      </p:pic>
      <p:grpSp>
        <p:nvGrpSpPr>
          <p:cNvPr id="731" name="Group"/>
          <p:cNvGrpSpPr/>
          <p:nvPr/>
        </p:nvGrpSpPr>
        <p:grpSpPr>
          <a:xfrm>
            <a:off x="-145553" y="6301018"/>
            <a:ext cx="12331270" cy="614531"/>
            <a:chOff x="0" y="0"/>
            <a:chExt cx="12331269" cy="614529"/>
          </a:xfrm>
        </p:grpSpPr>
        <p:sp>
          <p:nvSpPr>
            <p:cNvPr id="729" name="Rectangle"/>
            <p:cNvSpPr/>
            <p:nvPr/>
          </p:nvSpPr>
          <p:spPr>
            <a:xfrm>
              <a:off x="0" y="0"/>
              <a:ext cx="12331270" cy="614530"/>
            </a:xfrm>
            <a:prstGeom prst="rect">
              <a:avLst/>
            </a:prstGeom>
            <a:solidFill>
              <a:srgbClr val="FFFFFF"/>
            </a:solidFill>
            <a:ln w="12700" cap="flat">
              <a:noFill/>
              <a:miter lim="400000"/>
            </a:ln>
            <a:effectLst>
              <a:outerShdw sx="100000" sy="100000" kx="0" ky="0" algn="b" rotWithShape="0" blurRad="25400" dist="12700" dir="5400000">
                <a:srgbClr val="000000">
                  <a:alpha val="35000"/>
                </a:srgbClr>
              </a:outerShdw>
            </a:effectLst>
          </p:spPr>
          <p:txBody>
            <a:bodyPr wrap="square" lIns="45718" tIns="45718" rIns="45718" bIns="45718" numCol="1" anchor="ctr">
              <a:noAutofit/>
            </a:bodyPr>
            <a:lstStyle/>
            <a:p>
              <a:pPr defTabSz="609600">
                <a:defRPr sz="1000">
                  <a:latin typeface="+mn-lt"/>
                  <a:ea typeface="+mn-ea"/>
                  <a:cs typeface="+mn-cs"/>
                  <a:sym typeface="Calibri"/>
                </a:defRPr>
              </a:pPr>
            </a:p>
          </p:txBody>
        </p:sp>
        <p:pic>
          <p:nvPicPr>
            <p:cNvPr id="730" name="Screen Shot 2020-06-30 at 10.24.14 AM.png" descr="Screen Shot 2020-06-30 at 10.24.14 AM.png"/>
            <p:cNvPicPr>
              <a:picLocks noChangeAspect="1"/>
            </p:cNvPicPr>
            <p:nvPr/>
          </p:nvPicPr>
          <p:blipFill>
            <a:blip r:embed="rId4">
              <a:extLst/>
            </a:blip>
            <a:stretch>
              <a:fillRect/>
            </a:stretch>
          </p:blipFill>
          <p:spPr>
            <a:xfrm>
              <a:off x="1749239" y="47593"/>
              <a:ext cx="8984628" cy="519344"/>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71769"/>
        </a:solidFill>
      </p:bgPr>
    </p:bg>
    <p:spTree>
      <p:nvGrpSpPr>
        <p:cNvPr id="1" name=""/>
        <p:cNvGrpSpPr/>
        <p:nvPr/>
      </p:nvGrpSpPr>
      <p:grpSpPr>
        <a:xfrm>
          <a:off x="0" y="0"/>
          <a:ext cx="0" cy="0"/>
          <a:chOff x="0" y="0"/>
          <a:chExt cx="0" cy="0"/>
        </a:xfrm>
      </p:grpSpPr>
      <p:sp>
        <p:nvSpPr>
          <p:cNvPr id="910" name="AutoShape 2"/>
          <p:cNvSpPr/>
          <p:nvPr/>
        </p:nvSpPr>
        <p:spPr>
          <a:xfrm>
            <a:off x="685799" y="685799"/>
            <a:ext cx="11506201" cy="6172201"/>
          </a:xfrm>
          <a:prstGeom prst="rect">
            <a:avLst/>
          </a:prstGeom>
          <a:solidFill>
            <a:srgbClr val="FAC825"/>
          </a:solidFill>
          <a:ln w="12700">
            <a:miter lim="400000"/>
          </a:ln>
        </p:spPr>
        <p:txBody>
          <a:bodyPr lIns="30479" tIns="30479" rIns="30479" bIns="30479"/>
          <a:lstStyle/>
          <a:p>
            <a:pPr defTabSz="609600">
              <a:defRPr sz="1200">
                <a:latin typeface="+mn-lt"/>
                <a:ea typeface="+mn-ea"/>
                <a:cs typeface="+mn-cs"/>
                <a:sym typeface="Calibri"/>
              </a:defRPr>
            </a:pPr>
          </a:p>
        </p:txBody>
      </p:sp>
      <p:sp>
        <p:nvSpPr>
          <p:cNvPr id="911" name="TextBox 3"/>
          <p:cNvSpPr txBox="1"/>
          <p:nvPr/>
        </p:nvSpPr>
        <p:spPr>
          <a:xfrm>
            <a:off x="770629" y="777633"/>
            <a:ext cx="10117799" cy="74992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609600">
              <a:lnSpc>
                <a:spcPts val="5800"/>
              </a:lnSpc>
              <a:defRPr spc="-137" sz="5500">
                <a:solidFill>
                  <a:srgbClr val="191769"/>
                </a:solidFill>
                <a:latin typeface="HK Grotesk Bold Bold"/>
                <a:ea typeface="HK Grotesk Bold Bold"/>
                <a:cs typeface="HK Grotesk Bold Bold"/>
                <a:sym typeface="HK Grotesk Bold Bold"/>
              </a:defRPr>
            </a:lvl1pPr>
          </a:lstStyle>
          <a:p>
            <a:pPr/>
            <a:r>
              <a:t>Local Funding Cuts</a:t>
            </a:r>
          </a:p>
        </p:txBody>
      </p:sp>
      <p:sp>
        <p:nvSpPr>
          <p:cNvPr id="912" name="Have you developed any metrics or indicators?"/>
          <p:cNvSpPr txBox="1"/>
          <p:nvPr/>
        </p:nvSpPr>
        <p:spPr>
          <a:xfrm>
            <a:off x="750665" y="1605483"/>
            <a:ext cx="10690670" cy="1013503"/>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ctr"/>
          <a:lstStyle>
            <a:lvl1pPr defTabSz="1828800">
              <a:lnSpc>
                <a:spcPct val="89000"/>
              </a:lnSpc>
              <a:defRPr b="1" sz="2300">
                <a:solidFill>
                  <a:srgbClr val="181765"/>
                </a:solidFill>
                <a:latin typeface="HK Grotesk Bold Bold"/>
                <a:ea typeface="HK Grotesk Bold Bold"/>
                <a:cs typeface="HK Grotesk Bold Bold"/>
                <a:sym typeface="HK Grotesk Bold Bold"/>
              </a:defRPr>
            </a:lvl1pPr>
          </a:lstStyle>
          <a:p>
            <a:pPr/>
            <a:r>
              <a:t>County general funding remains flat and local health departments have to compete with other agencies for funding</a:t>
            </a:r>
          </a:p>
        </p:txBody>
      </p:sp>
      <p:grpSp>
        <p:nvGrpSpPr>
          <p:cNvPr id="915" name="Group"/>
          <p:cNvGrpSpPr/>
          <p:nvPr/>
        </p:nvGrpSpPr>
        <p:grpSpPr>
          <a:xfrm>
            <a:off x="-145553" y="6301018"/>
            <a:ext cx="12331270" cy="614531"/>
            <a:chOff x="0" y="0"/>
            <a:chExt cx="12331269" cy="614529"/>
          </a:xfrm>
        </p:grpSpPr>
        <p:sp>
          <p:nvSpPr>
            <p:cNvPr id="913" name="Rectangle"/>
            <p:cNvSpPr/>
            <p:nvPr/>
          </p:nvSpPr>
          <p:spPr>
            <a:xfrm>
              <a:off x="0" y="0"/>
              <a:ext cx="12331270" cy="614530"/>
            </a:xfrm>
            <a:prstGeom prst="rect">
              <a:avLst/>
            </a:prstGeom>
            <a:solidFill>
              <a:srgbClr val="FFFFFF"/>
            </a:solidFill>
            <a:ln w="12700" cap="flat">
              <a:noFill/>
              <a:miter lim="400000"/>
            </a:ln>
            <a:effectLst>
              <a:outerShdw sx="100000" sy="100000" kx="0" ky="0" algn="b" rotWithShape="0" blurRad="25400" dist="12700" dir="5400000">
                <a:srgbClr val="000000">
                  <a:alpha val="35000"/>
                </a:srgbClr>
              </a:outerShdw>
            </a:effectLst>
          </p:spPr>
          <p:txBody>
            <a:bodyPr wrap="square" lIns="45718" tIns="45718" rIns="45718" bIns="45718" numCol="1" anchor="ctr">
              <a:noAutofit/>
            </a:bodyPr>
            <a:lstStyle/>
            <a:p>
              <a:pPr defTabSz="609600">
                <a:defRPr sz="1000">
                  <a:latin typeface="+mn-lt"/>
                  <a:ea typeface="+mn-ea"/>
                  <a:cs typeface="+mn-cs"/>
                  <a:sym typeface="Calibri"/>
                </a:defRPr>
              </a:pPr>
            </a:p>
          </p:txBody>
        </p:sp>
        <p:pic>
          <p:nvPicPr>
            <p:cNvPr id="914" name="Screen Shot 2020-06-30 at 10.24.14 AM.png" descr="Screen Shot 2020-06-30 at 10.24.14 AM.png"/>
            <p:cNvPicPr>
              <a:picLocks noChangeAspect="1"/>
            </p:cNvPicPr>
            <p:nvPr/>
          </p:nvPicPr>
          <p:blipFill>
            <a:blip r:embed="rId2">
              <a:extLst/>
            </a:blip>
            <a:stretch>
              <a:fillRect/>
            </a:stretch>
          </p:blipFill>
          <p:spPr>
            <a:xfrm>
              <a:off x="1749239" y="47593"/>
              <a:ext cx="8984628" cy="519344"/>
            </a:xfrm>
            <a:prstGeom prst="rect">
              <a:avLst/>
            </a:prstGeom>
            <a:ln w="12700" cap="flat">
              <a:noFill/>
              <a:miter lim="400000"/>
            </a:ln>
            <a:effectLst/>
          </p:spPr>
        </p:pic>
      </p:grpSp>
      <p:sp>
        <p:nvSpPr>
          <p:cNvPr id="916" name="What is your current framework or strategy for reopening?"/>
          <p:cNvSpPr txBox="1"/>
          <p:nvPr/>
        </p:nvSpPr>
        <p:spPr>
          <a:xfrm>
            <a:off x="2223417" y="1926145"/>
            <a:ext cx="9601762" cy="4553890"/>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ctr"/>
          <a:lstStyle/>
          <a:p>
            <a:pPr marL="228600" indent="-228600" defTabSz="1828800">
              <a:lnSpc>
                <a:spcPct val="89000"/>
              </a:lnSpc>
              <a:buSzPct val="100000"/>
              <a:buChar char="•"/>
              <a:defRPr sz="2300">
                <a:solidFill>
                  <a:srgbClr val="181765"/>
                </a:solidFill>
                <a:latin typeface="HK Grotesk Bold Bold"/>
                <a:ea typeface="HK Grotesk Bold Bold"/>
                <a:cs typeface="HK Grotesk Bold Bold"/>
                <a:sym typeface="HK Grotesk Bold Bold"/>
              </a:defRPr>
            </a:pPr>
            <a:r>
              <a:t>[INSERT LOCAL EXAMPLES HERE] or use example below:</a:t>
            </a:r>
          </a:p>
          <a:p>
            <a:pPr marL="228600" indent="-228600" defTabSz="1828800">
              <a:lnSpc>
                <a:spcPct val="89000"/>
              </a:lnSpc>
              <a:buSzPct val="100000"/>
              <a:buChar char="•"/>
              <a:defRPr sz="2300">
                <a:solidFill>
                  <a:srgbClr val="181765"/>
                </a:solidFill>
                <a:latin typeface="HK Grotesk Bold Bold"/>
                <a:ea typeface="HK Grotesk Bold Bold"/>
                <a:cs typeface="HK Grotesk Bold Bold"/>
                <a:sym typeface="HK Grotesk Bold Bold"/>
              </a:defRPr>
            </a:pPr>
            <a:r>
              <a:t>In Riverside County the health department has ~ $100M budget/yr, &amp; the Board of Supervisors allocates $12 million from the County General Fund. This amount has been flat for years amid competing priorities while public health threats are growing. As a result, Riverside cut its LHD staff by about 60% over the past decade.</a:t>
            </a:r>
          </a:p>
          <a:p>
            <a:pPr marL="228600" indent="-228600" defTabSz="1828800">
              <a:lnSpc>
                <a:spcPct val="89000"/>
              </a:lnSpc>
              <a:buSzPct val="100000"/>
              <a:buChar char="•"/>
              <a:defRPr sz="2300">
                <a:solidFill>
                  <a:srgbClr val="181765"/>
                </a:solidFill>
                <a:latin typeface="HK Grotesk Bold Bold"/>
                <a:ea typeface="HK Grotesk Bold Bold"/>
                <a:cs typeface="HK Grotesk Bold Bold"/>
                <a:sym typeface="HK Grotesk Bold Bold"/>
              </a:defRPr>
            </a:pPr>
            <a:r>
              <a:t>Due to COVID-19, sales tax and vehicle license fee revenues have declined, leading to a $1.7 billion loss in county revenue that will impact LHD budgets </a:t>
            </a:r>
          </a:p>
        </p:txBody>
      </p:sp>
      <p:grpSp>
        <p:nvGrpSpPr>
          <p:cNvPr id="924" name="Group"/>
          <p:cNvGrpSpPr/>
          <p:nvPr/>
        </p:nvGrpSpPr>
        <p:grpSpPr>
          <a:xfrm>
            <a:off x="762402" y="2742666"/>
            <a:ext cx="1403893" cy="1372668"/>
            <a:chOff x="0" y="0"/>
            <a:chExt cx="1403892" cy="1372667"/>
          </a:xfrm>
        </p:grpSpPr>
        <p:grpSp>
          <p:nvGrpSpPr>
            <p:cNvPr id="922" name="Group"/>
            <p:cNvGrpSpPr/>
            <p:nvPr/>
          </p:nvGrpSpPr>
          <p:grpSpPr>
            <a:xfrm>
              <a:off x="0" y="0"/>
              <a:ext cx="1403893" cy="1372668"/>
              <a:chOff x="0" y="0"/>
              <a:chExt cx="1403892" cy="1372667"/>
            </a:xfrm>
          </p:grpSpPr>
          <p:sp>
            <p:nvSpPr>
              <p:cNvPr id="917" name="Circle"/>
              <p:cNvSpPr/>
              <p:nvPr/>
            </p:nvSpPr>
            <p:spPr>
              <a:xfrm>
                <a:off x="0" y="0"/>
                <a:ext cx="1403893" cy="1372668"/>
              </a:xfrm>
              <a:prstGeom prst="ellipse">
                <a:avLst/>
              </a:prstGeom>
              <a:solidFill>
                <a:srgbClr val="DE682D"/>
              </a:solidFill>
              <a:ln w="12700" cap="flat">
                <a:noFill/>
                <a:miter lim="400000"/>
              </a:ln>
              <a:effectLst/>
            </p:spPr>
            <p:txBody>
              <a:bodyPr wrap="square" lIns="45718" tIns="45718" rIns="45718" bIns="45718" numCol="1" anchor="ctr">
                <a:noAutofit/>
              </a:bodyPr>
              <a:lstStyle/>
              <a:p>
                <a:pPr>
                  <a:defRPr>
                    <a:latin typeface="+mn-lt"/>
                    <a:ea typeface="+mn-ea"/>
                    <a:cs typeface="+mn-cs"/>
                    <a:sym typeface="Calibri"/>
                  </a:defRPr>
                </a:pPr>
              </a:p>
            </p:txBody>
          </p:sp>
          <p:grpSp>
            <p:nvGrpSpPr>
              <p:cNvPr id="921" name="Group"/>
              <p:cNvGrpSpPr/>
              <p:nvPr/>
            </p:nvGrpSpPr>
            <p:grpSpPr>
              <a:xfrm>
                <a:off x="279829" y="382128"/>
                <a:ext cx="972389" cy="608412"/>
                <a:chOff x="0" y="0"/>
                <a:chExt cx="972387" cy="608410"/>
              </a:xfrm>
            </p:grpSpPr>
            <p:sp>
              <p:nvSpPr>
                <p:cNvPr id="918" name="Line"/>
                <p:cNvSpPr/>
                <p:nvPr/>
              </p:nvSpPr>
              <p:spPr>
                <a:xfrm>
                  <a:off x="628135" y="267939"/>
                  <a:ext cx="344253" cy="340472"/>
                </a:xfrm>
                <a:prstGeom prst="line">
                  <a:avLst/>
                </a:prstGeom>
                <a:noFill/>
                <a:ln w="50800" cap="flat">
                  <a:solidFill>
                    <a:srgbClr val="FFFFFF"/>
                  </a:solidFill>
                  <a:prstDash val="solid"/>
                  <a:round/>
                  <a:tailEnd type="triangle" w="med" len="med"/>
                </a:ln>
                <a:effectLst>
                  <a:outerShdw sx="100000" sy="100000" kx="0" ky="0" algn="b" rotWithShape="0" blurRad="38100" dist="23000" dir="5400000">
                    <a:srgbClr val="000000">
                      <a:alpha val="35000"/>
                    </a:srgbClr>
                  </a:outerShdw>
                </a:effectLst>
              </p:spPr>
              <p:txBody>
                <a:bodyPr wrap="square" lIns="45718" tIns="45718" rIns="45718" bIns="45718" numCol="1" anchor="t">
                  <a:noAutofit/>
                </a:bodyPr>
                <a:lstStyle/>
                <a:p>
                  <a:pPr/>
                </a:p>
              </p:txBody>
            </p:sp>
            <p:sp>
              <p:nvSpPr>
                <p:cNvPr id="919" name="Line"/>
                <p:cNvSpPr/>
                <p:nvPr/>
              </p:nvSpPr>
              <p:spPr>
                <a:xfrm flipV="1">
                  <a:off x="442013" y="261761"/>
                  <a:ext cx="205046" cy="202794"/>
                </a:xfrm>
                <a:prstGeom prst="line">
                  <a:avLst/>
                </a:prstGeom>
                <a:noFill/>
                <a:ln w="50800" cap="flat">
                  <a:solidFill>
                    <a:srgbClr val="FFFFFF"/>
                  </a:solidFill>
                  <a:prstDash val="solid"/>
                  <a:round/>
                </a:ln>
                <a:effectLst>
                  <a:outerShdw sx="100000" sy="100000" kx="0" ky="0" algn="b" rotWithShape="0" blurRad="38100" dist="23000" dir="5400000">
                    <a:srgbClr val="000000">
                      <a:alpha val="35000"/>
                    </a:srgbClr>
                  </a:outerShdw>
                </a:effectLst>
              </p:spPr>
              <p:txBody>
                <a:bodyPr wrap="square" lIns="45718" tIns="45718" rIns="45718" bIns="45718" numCol="1" anchor="t">
                  <a:noAutofit/>
                </a:bodyPr>
                <a:lstStyle/>
                <a:p>
                  <a:pPr/>
                </a:p>
              </p:txBody>
            </p:sp>
            <p:sp>
              <p:nvSpPr>
                <p:cNvPr id="920" name="Line"/>
                <p:cNvSpPr/>
                <p:nvPr/>
              </p:nvSpPr>
              <p:spPr>
                <a:xfrm>
                  <a:off x="0" y="-1"/>
                  <a:ext cx="464675" cy="459573"/>
                </a:xfrm>
                <a:prstGeom prst="line">
                  <a:avLst/>
                </a:prstGeom>
                <a:noFill/>
                <a:ln w="50800" cap="flat">
                  <a:solidFill>
                    <a:srgbClr val="FFFFFF"/>
                  </a:solidFill>
                  <a:prstDash val="solid"/>
                  <a:round/>
                </a:ln>
                <a:effectLst>
                  <a:outerShdw sx="100000" sy="100000" kx="0" ky="0" algn="b" rotWithShape="0" blurRad="38100" dist="23000" dir="5400000">
                    <a:srgbClr val="000000">
                      <a:alpha val="35000"/>
                    </a:srgbClr>
                  </a:outerShdw>
                </a:effectLst>
              </p:spPr>
              <p:txBody>
                <a:bodyPr wrap="square" lIns="45718" tIns="45718" rIns="45718" bIns="45718" numCol="1" anchor="t">
                  <a:noAutofit/>
                </a:bodyPr>
                <a:lstStyle/>
                <a:p>
                  <a:pPr/>
                </a:p>
              </p:txBody>
            </p:sp>
          </p:grpSp>
        </p:grpSp>
        <p:sp>
          <p:nvSpPr>
            <p:cNvPr id="923" name="$"/>
            <p:cNvSpPr txBox="1"/>
            <p:nvPr/>
          </p:nvSpPr>
          <p:spPr>
            <a:xfrm>
              <a:off x="610605" y="422504"/>
              <a:ext cx="182682" cy="2926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defRPr b="1" sz="2100">
                  <a:solidFill>
                    <a:srgbClr val="FFFFFF"/>
                  </a:solidFill>
                </a:defRPr>
              </a:lvl1pPr>
            </a:lstStyle>
            <a:p>
              <a:pPr/>
              <a:r>
                <a:t>$</a:t>
              </a:r>
            </a:p>
          </p:txBody>
        </p:sp>
      </p:gr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AC825"/>
        </a:solidFill>
      </p:bgPr>
    </p:bg>
    <p:spTree>
      <p:nvGrpSpPr>
        <p:cNvPr id="1" name=""/>
        <p:cNvGrpSpPr/>
        <p:nvPr/>
      </p:nvGrpSpPr>
      <p:grpSpPr>
        <a:xfrm>
          <a:off x="0" y="0"/>
          <a:ext cx="0" cy="0"/>
          <a:chOff x="0" y="0"/>
          <a:chExt cx="0" cy="0"/>
        </a:xfrm>
      </p:grpSpPr>
      <p:sp>
        <p:nvSpPr>
          <p:cNvPr id="926" name="AutoShape 2"/>
          <p:cNvSpPr/>
          <p:nvPr/>
        </p:nvSpPr>
        <p:spPr>
          <a:xfrm>
            <a:off x="690994" y="609767"/>
            <a:ext cx="11521212" cy="6322117"/>
          </a:xfrm>
          <a:prstGeom prst="rect">
            <a:avLst/>
          </a:prstGeom>
          <a:solidFill>
            <a:srgbClr val="FFFFFF"/>
          </a:solidFill>
          <a:ln w="12700">
            <a:miter lim="400000"/>
          </a:ln>
        </p:spPr>
        <p:txBody>
          <a:bodyPr lIns="30479" tIns="30479" rIns="30479" bIns="30479"/>
          <a:lstStyle/>
          <a:p>
            <a:pPr defTabSz="609600">
              <a:defRPr sz="1200">
                <a:latin typeface="+mn-lt"/>
                <a:ea typeface="+mn-ea"/>
                <a:cs typeface="+mn-cs"/>
                <a:sym typeface="Calibri"/>
              </a:defRPr>
            </a:pPr>
          </a:p>
        </p:txBody>
      </p:sp>
      <p:sp>
        <p:nvSpPr>
          <p:cNvPr id="927" name="TextBox 3"/>
          <p:cNvSpPr txBox="1"/>
          <p:nvPr/>
        </p:nvSpPr>
        <p:spPr>
          <a:xfrm>
            <a:off x="872075" y="890152"/>
            <a:ext cx="10118168" cy="77620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609600">
              <a:lnSpc>
                <a:spcPts val="5800"/>
              </a:lnSpc>
              <a:defRPr spc="-159" sz="6400">
                <a:solidFill>
                  <a:srgbClr val="191769"/>
                </a:solidFill>
                <a:latin typeface="HK Grotesk Bold Bold"/>
                <a:ea typeface="HK Grotesk Bold Bold"/>
                <a:cs typeface="HK Grotesk Bold Bold"/>
                <a:sym typeface="HK Grotesk Bold Bold"/>
              </a:defRPr>
            </a:lvl1pPr>
          </a:lstStyle>
          <a:p>
            <a:pPr/>
            <a:r>
              <a:t>Existing Funding Constraints</a:t>
            </a:r>
          </a:p>
        </p:txBody>
      </p:sp>
      <p:grpSp>
        <p:nvGrpSpPr>
          <p:cNvPr id="930" name="Group"/>
          <p:cNvGrpSpPr/>
          <p:nvPr/>
        </p:nvGrpSpPr>
        <p:grpSpPr>
          <a:xfrm>
            <a:off x="-145553" y="6301018"/>
            <a:ext cx="12331270" cy="614531"/>
            <a:chOff x="0" y="0"/>
            <a:chExt cx="12331269" cy="614529"/>
          </a:xfrm>
        </p:grpSpPr>
        <p:sp>
          <p:nvSpPr>
            <p:cNvPr id="928" name="Rectangle"/>
            <p:cNvSpPr/>
            <p:nvPr/>
          </p:nvSpPr>
          <p:spPr>
            <a:xfrm>
              <a:off x="0" y="0"/>
              <a:ext cx="12331270" cy="614530"/>
            </a:xfrm>
            <a:prstGeom prst="rect">
              <a:avLst/>
            </a:prstGeom>
            <a:solidFill>
              <a:srgbClr val="FFFFFF"/>
            </a:solidFill>
            <a:ln w="12700" cap="flat">
              <a:noFill/>
              <a:miter lim="400000"/>
            </a:ln>
            <a:effectLst>
              <a:outerShdw sx="100000" sy="100000" kx="0" ky="0" algn="b" rotWithShape="0" blurRad="25400" dist="12700" dir="5400000">
                <a:srgbClr val="000000">
                  <a:alpha val="35000"/>
                </a:srgbClr>
              </a:outerShdw>
            </a:effectLst>
          </p:spPr>
          <p:txBody>
            <a:bodyPr wrap="square" lIns="45718" tIns="45718" rIns="45718" bIns="45718" numCol="1" anchor="ctr">
              <a:noAutofit/>
            </a:bodyPr>
            <a:lstStyle/>
            <a:p>
              <a:pPr defTabSz="609600">
                <a:defRPr sz="1000">
                  <a:latin typeface="+mn-lt"/>
                  <a:ea typeface="+mn-ea"/>
                  <a:cs typeface="+mn-cs"/>
                  <a:sym typeface="Calibri"/>
                </a:defRPr>
              </a:pPr>
            </a:p>
          </p:txBody>
        </p:sp>
        <p:pic>
          <p:nvPicPr>
            <p:cNvPr id="929" name="Screen Shot 2020-06-30 at 10.24.14 AM.png" descr="Screen Shot 2020-06-30 at 10.24.14 AM.png"/>
            <p:cNvPicPr>
              <a:picLocks noChangeAspect="1"/>
            </p:cNvPicPr>
            <p:nvPr/>
          </p:nvPicPr>
          <p:blipFill>
            <a:blip r:embed="rId2">
              <a:extLst/>
            </a:blip>
            <a:stretch>
              <a:fillRect/>
            </a:stretch>
          </p:blipFill>
          <p:spPr>
            <a:xfrm>
              <a:off x="1749239" y="47593"/>
              <a:ext cx="8984628" cy="519344"/>
            </a:xfrm>
            <a:prstGeom prst="rect">
              <a:avLst/>
            </a:prstGeom>
            <a:ln w="12700" cap="flat">
              <a:noFill/>
              <a:miter lim="400000"/>
            </a:ln>
            <a:effectLst/>
          </p:spPr>
        </p:pic>
      </p:grpSp>
      <p:grpSp>
        <p:nvGrpSpPr>
          <p:cNvPr id="934" name="Group"/>
          <p:cNvGrpSpPr/>
          <p:nvPr/>
        </p:nvGrpSpPr>
        <p:grpSpPr>
          <a:xfrm>
            <a:off x="906506" y="1653854"/>
            <a:ext cx="996045" cy="996045"/>
            <a:chOff x="0" y="0"/>
            <a:chExt cx="996044" cy="996044"/>
          </a:xfrm>
        </p:grpSpPr>
        <p:sp>
          <p:nvSpPr>
            <p:cNvPr id="931" name="Circle"/>
            <p:cNvSpPr/>
            <p:nvPr/>
          </p:nvSpPr>
          <p:spPr>
            <a:xfrm>
              <a:off x="42187" y="45465"/>
              <a:ext cx="905113" cy="905113"/>
            </a:xfrm>
            <a:prstGeom prst="ellipse">
              <a:avLst/>
            </a:prstGeom>
            <a:solidFill>
              <a:srgbClr val="64B4CD"/>
            </a:solidFill>
            <a:ln w="12700" cap="flat">
              <a:noFill/>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sp>
          <p:nvSpPr>
            <p:cNvPr id="932" name="1"/>
            <p:cNvSpPr txBox="1"/>
            <p:nvPr/>
          </p:nvSpPr>
          <p:spPr>
            <a:xfrm>
              <a:off x="308743" y="142421"/>
              <a:ext cx="372000" cy="711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825500">
                <a:defRPr sz="4000">
                  <a:solidFill>
                    <a:srgbClr val="FFFFFF"/>
                  </a:solidFill>
                </a:defRPr>
              </a:lvl1pPr>
            </a:lstStyle>
            <a:p>
              <a:pPr/>
              <a:r>
                <a:t>1</a:t>
              </a:r>
            </a:p>
          </p:txBody>
        </p:sp>
        <p:sp>
          <p:nvSpPr>
            <p:cNvPr id="933" name="Circle"/>
            <p:cNvSpPr/>
            <p:nvPr/>
          </p:nvSpPr>
          <p:spPr>
            <a:xfrm>
              <a:off x="-1" y="-1"/>
              <a:ext cx="996045" cy="996045"/>
            </a:xfrm>
            <a:prstGeom prst="ellipse">
              <a:avLst/>
            </a:prstGeom>
            <a:noFill/>
            <a:ln w="12700" cap="flat">
              <a:solidFill>
                <a:srgbClr val="65B4CE"/>
              </a:solidFill>
              <a:prstDash val="solid"/>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grpSp>
      <p:grpSp>
        <p:nvGrpSpPr>
          <p:cNvPr id="941" name="Group"/>
          <p:cNvGrpSpPr/>
          <p:nvPr/>
        </p:nvGrpSpPr>
        <p:grpSpPr>
          <a:xfrm>
            <a:off x="909681" y="3318810"/>
            <a:ext cx="989696" cy="1016001"/>
            <a:chOff x="0" y="0"/>
            <a:chExt cx="989694" cy="1016000"/>
          </a:xfrm>
        </p:grpSpPr>
        <p:sp>
          <p:nvSpPr>
            <p:cNvPr id="935" name="Circle"/>
            <p:cNvSpPr/>
            <p:nvPr/>
          </p:nvSpPr>
          <p:spPr>
            <a:xfrm>
              <a:off x="41918" y="58328"/>
              <a:ext cx="899343" cy="899343"/>
            </a:xfrm>
            <a:prstGeom prst="ellipse">
              <a:avLst/>
            </a:prstGeom>
            <a:solidFill>
              <a:srgbClr val="4E0E05"/>
            </a:solidFill>
            <a:ln w="12700" cap="flat">
              <a:noFill/>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sp>
          <p:nvSpPr>
            <p:cNvPr id="936" name="2"/>
            <p:cNvSpPr txBox="1"/>
            <p:nvPr/>
          </p:nvSpPr>
          <p:spPr>
            <a:xfrm>
              <a:off x="306775" y="-1"/>
              <a:ext cx="369628"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825500">
                <a:defRPr sz="6000">
                  <a:solidFill>
                    <a:srgbClr val="E39920"/>
                  </a:solidFill>
                </a:defRPr>
              </a:lvl1pPr>
            </a:lstStyle>
            <a:p>
              <a:pPr/>
              <a:r>
                <a:t>2</a:t>
              </a:r>
            </a:p>
          </p:txBody>
        </p:sp>
        <p:sp>
          <p:nvSpPr>
            <p:cNvPr id="937" name="Circle"/>
            <p:cNvSpPr/>
            <p:nvPr/>
          </p:nvSpPr>
          <p:spPr>
            <a:xfrm>
              <a:off x="0" y="13153"/>
              <a:ext cx="989695" cy="989695"/>
            </a:xfrm>
            <a:prstGeom prst="ellipse">
              <a:avLst/>
            </a:prstGeom>
            <a:noFill/>
            <a:ln w="12700" cap="flat">
              <a:solidFill>
                <a:srgbClr val="4E0E05"/>
              </a:solidFill>
              <a:prstDash val="solid"/>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sp>
          <p:nvSpPr>
            <p:cNvPr id="938" name="Circle"/>
            <p:cNvSpPr/>
            <p:nvPr/>
          </p:nvSpPr>
          <p:spPr>
            <a:xfrm>
              <a:off x="41918" y="58328"/>
              <a:ext cx="899343" cy="899343"/>
            </a:xfrm>
            <a:prstGeom prst="ellipse">
              <a:avLst/>
            </a:prstGeom>
            <a:solidFill>
              <a:srgbClr val="5FA9CB"/>
            </a:solidFill>
            <a:ln w="12700" cap="flat">
              <a:noFill/>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sp>
          <p:nvSpPr>
            <p:cNvPr id="939" name="2"/>
            <p:cNvSpPr txBox="1"/>
            <p:nvPr/>
          </p:nvSpPr>
          <p:spPr>
            <a:xfrm>
              <a:off x="306775" y="152399"/>
              <a:ext cx="369628" cy="711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825500">
                <a:defRPr sz="4000">
                  <a:solidFill>
                    <a:srgbClr val="FFFFFF"/>
                  </a:solidFill>
                </a:defRPr>
              </a:lvl1pPr>
            </a:lstStyle>
            <a:p>
              <a:pPr/>
              <a:r>
                <a:t>2</a:t>
              </a:r>
            </a:p>
          </p:txBody>
        </p:sp>
        <p:sp>
          <p:nvSpPr>
            <p:cNvPr id="940" name="Circle"/>
            <p:cNvSpPr/>
            <p:nvPr/>
          </p:nvSpPr>
          <p:spPr>
            <a:xfrm>
              <a:off x="0" y="13153"/>
              <a:ext cx="989695" cy="989695"/>
            </a:xfrm>
            <a:prstGeom prst="ellipse">
              <a:avLst/>
            </a:prstGeom>
            <a:noFill/>
            <a:ln w="12700" cap="flat">
              <a:solidFill>
                <a:srgbClr val="5FAACC"/>
              </a:solidFill>
              <a:prstDash val="solid"/>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grpSp>
      <p:grpSp>
        <p:nvGrpSpPr>
          <p:cNvPr id="948" name="Group"/>
          <p:cNvGrpSpPr/>
          <p:nvPr/>
        </p:nvGrpSpPr>
        <p:grpSpPr>
          <a:xfrm>
            <a:off x="906506" y="4993745"/>
            <a:ext cx="996045" cy="1016001"/>
            <a:chOff x="0" y="0"/>
            <a:chExt cx="996044" cy="1016000"/>
          </a:xfrm>
        </p:grpSpPr>
        <p:sp>
          <p:nvSpPr>
            <p:cNvPr id="942" name="Circle"/>
            <p:cNvSpPr/>
            <p:nvPr/>
          </p:nvSpPr>
          <p:spPr>
            <a:xfrm>
              <a:off x="42187" y="55443"/>
              <a:ext cx="905113" cy="905113"/>
            </a:xfrm>
            <a:prstGeom prst="ellipse">
              <a:avLst/>
            </a:prstGeom>
            <a:solidFill>
              <a:srgbClr val="4E0E05"/>
            </a:solidFill>
            <a:ln w="12700" cap="flat">
              <a:noFill/>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sp>
          <p:nvSpPr>
            <p:cNvPr id="943" name="3"/>
            <p:cNvSpPr txBox="1"/>
            <p:nvPr/>
          </p:nvSpPr>
          <p:spPr>
            <a:xfrm>
              <a:off x="308743" y="0"/>
              <a:ext cx="372000"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825500">
                <a:defRPr sz="6000">
                  <a:solidFill>
                    <a:srgbClr val="E39920"/>
                  </a:solidFill>
                </a:defRPr>
              </a:lvl1pPr>
            </a:lstStyle>
            <a:p>
              <a:pPr/>
              <a:r>
                <a:t>3</a:t>
              </a:r>
            </a:p>
          </p:txBody>
        </p:sp>
        <p:sp>
          <p:nvSpPr>
            <p:cNvPr id="944" name="Circle"/>
            <p:cNvSpPr/>
            <p:nvPr/>
          </p:nvSpPr>
          <p:spPr>
            <a:xfrm>
              <a:off x="0" y="9978"/>
              <a:ext cx="996045" cy="996045"/>
            </a:xfrm>
            <a:prstGeom prst="ellipse">
              <a:avLst/>
            </a:prstGeom>
            <a:noFill/>
            <a:ln w="12700" cap="flat">
              <a:solidFill>
                <a:srgbClr val="4E0E05"/>
              </a:solidFill>
              <a:prstDash val="solid"/>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sp>
          <p:nvSpPr>
            <p:cNvPr id="945" name="Circle"/>
            <p:cNvSpPr/>
            <p:nvPr/>
          </p:nvSpPr>
          <p:spPr>
            <a:xfrm>
              <a:off x="42187" y="55443"/>
              <a:ext cx="905113" cy="905113"/>
            </a:xfrm>
            <a:prstGeom prst="ellipse">
              <a:avLst/>
            </a:prstGeom>
            <a:solidFill>
              <a:srgbClr val="5A9FCE"/>
            </a:solidFill>
            <a:ln w="12700" cap="flat">
              <a:noFill/>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sp>
          <p:nvSpPr>
            <p:cNvPr id="946" name="3"/>
            <p:cNvSpPr txBox="1"/>
            <p:nvPr/>
          </p:nvSpPr>
          <p:spPr>
            <a:xfrm>
              <a:off x="308743" y="152400"/>
              <a:ext cx="372000" cy="711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825500">
                <a:defRPr sz="4000">
                  <a:solidFill>
                    <a:srgbClr val="FFFFFF"/>
                  </a:solidFill>
                </a:defRPr>
              </a:lvl1pPr>
            </a:lstStyle>
            <a:p>
              <a:pPr/>
              <a:r>
                <a:t>3</a:t>
              </a:r>
            </a:p>
          </p:txBody>
        </p:sp>
        <p:sp>
          <p:nvSpPr>
            <p:cNvPr id="947" name="Circle"/>
            <p:cNvSpPr/>
            <p:nvPr/>
          </p:nvSpPr>
          <p:spPr>
            <a:xfrm>
              <a:off x="0" y="9978"/>
              <a:ext cx="996045" cy="996045"/>
            </a:xfrm>
            <a:prstGeom prst="ellipse">
              <a:avLst/>
            </a:prstGeom>
            <a:noFill/>
            <a:ln w="12700" cap="flat">
              <a:solidFill>
                <a:srgbClr val="5A9ECE"/>
              </a:solidFill>
              <a:prstDash val="solid"/>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grpSp>
      <p:sp>
        <p:nvSpPr>
          <p:cNvPr id="949" name="What is your current framework or strategy for reopening?"/>
          <p:cNvSpPr txBox="1"/>
          <p:nvPr/>
        </p:nvSpPr>
        <p:spPr>
          <a:xfrm>
            <a:off x="2145713" y="1837596"/>
            <a:ext cx="8611774" cy="628560"/>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ctr"/>
          <a:lstStyle>
            <a:lvl1pPr defTabSz="1828800">
              <a:lnSpc>
                <a:spcPct val="89000"/>
              </a:lnSpc>
              <a:defRPr sz="2300">
                <a:solidFill>
                  <a:srgbClr val="181765"/>
                </a:solidFill>
                <a:latin typeface="HK Grotesk Bold Bold"/>
                <a:ea typeface="HK Grotesk Bold Bold"/>
                <a:cs typeface="HK Grotesk Bold Bold"/>
                <a:sym typeface="HK Grotesk Bold Bold"/>
              </a:defRPr>
            </a:lvl1pPr>
          </a:lstStyle>
          <a:p>
            <a:pPr/>
            <a:r>
              <a:t>Most of our funding is categorical – less than 5% is flexible</a:t>
            </a:r>
          </a:p>
        </p:txBody>
      </p:sp>
      <p:sp>
        <p:nvSpPr>
          <p:cNvPr id="950" name="What is your current framework or strategy for reopening?"/>
          <p:cNvSpPr txBox="1"/>
          <p:nvPr/>
        </p:nvSpPr>
        <p:spPr>
          <a:xfrm>
            <a:off x="2145713" y="2996274"/>
            <a:ext cx="8611774" cy="1549103"/>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ctr"/>
          <a:lstStyle>
            <a:lvl1pPr defTabSz="1828800">
              <a:lnSpc>
                <a:spcPct val="89000"/>
              </a:lnSpc>
              <a:defRPr sz="2300">
                <a:solidFill>
                  <a:srgbClr val="181765"/>
                </a:solidFill>
                <a:latin typeface="HK Grotesk Bold Bold"/>
                <a:ea typeface="HK Grotesk Bold Bold"/>
                <a:cs typeface="HK Grotesk Bold Bold"/>
                <a:sym typeface="HK Grotesk Bold Bold"/>
              </a:defRPr>
            </a:lvl1pPr>
          </a:lstStyle>
          <a:p>
            <a:pPr/>
            <a:r>
              <a:t>The categorical nature of public health funding makes it difficult to shift funding to address other priorities or emergencies: we are not able to be as nimble in emergency situations when they need to respond quickly</a:t>
            </a:r>
          </a:p>
        </p:txBody>
      </p:sp>
      <p:sp>
        <p:nvSpPr>
          <p:cNvPr id="951" name="What is your current framework or strategy for reopening?"/>
          <p:cNvSpPr txBox="1"/>
          <p:nvPr/>
        </p:nvSpPr>
        <p:spPr>
          <a:xfrm>
            <a:off x="2145713" y="4648646"/>
            <a:ext cx="8611774" cy="1549103"/>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ctr"/>
          <a:lstStyle>
            <a:lvl1pPr defTabSz="1828800">
              <a:lnSpc>
                <a:spcPct val="89000"/>
              </a:lnSpc>
              <a:defRPr sz="2300">
                <a:solidFill>
                  <a:srgbClr val="181765"/>
                </a:solidFill>
                <a:latin typeface="HK Grotesk Bold Bold"/>
                <a:ea typeface="HK Grotesk Bold Bold"/>
                <a:cs typeface="HK Grotesk Bold Bold"/>
                <a:sym typeface="HK Grotesk Bold Bold"/>
              </a:defRPr>
            </a:lvl1pPr>
          </a:lstStyle>
          <a:p>
            <a:pPr/>
            <a:r>
              <a:t>Flexible funding sources, such as Realignment, are in decline, dependent on fluctuating revenue sources, and often diverted for other county priorities</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AC825"/>
        </a:solidFill>
      </p:bgPr>
    </p:bg>
    <p:spTree>
      <p:nvGrpSpPr>
        <p:cNvPr id="1" name=""/>
        <p:cNvGrpSpPr/>
        <p:nvPr/>
      </p:nvGrpSpPr>
      <p:grpSpPr>
        <a:xfrm>
          <a:off x="0" y="0"/>
          <a:ext cx="0" cy="0"/>
          <a:chOff x="0" y="0"/>
          <a:chExt cx="0" cy="0"/>
        </a:xfrm>
      </p:grpSpPr>
      <p:sp>
        <p:nvSpPr>
          <p:cNvPr id="953" name="AutoShape 2"/>
          <p:cNvSpPr/>
          <p:nvPr/>
        </p:nvSpPr>
        <p:spPr>
          <a:xfrm>
            <a:off x="690994" y="609767"/>
            <a:ext cx="11521212" cy="6322117"/>
          </a:xfrm>
          <a:prstGeom prst="rect">
            <a:avLst/>
          </a:prstGeom>
          <a:solidFill>
            <a:srgbClr val="FFFFFF"/>
          </a:solidFill>
          <a:ln w="12700">
            <a:miter lim="400000"/>
          </a:ln>
        </p:spPr>
        <p:txBody>
          <a:bodyPr lIns="30479" tIns="30479" rIns="30479" bIns="30479"/>
          <a:lstStyle/>
          <a:p>
            <a:pPr defTabSz="609600">
              <a:defRPr sz="1200">
                <a:latin typeface="+mn-lt"/>
                <a:ea typeface="+mn-ea"/>
                <a:cs typeface="+mn-cs"/>
                <a:sym typeface="Calibri"/>
              </a:defRPr>
            </a:pPr>
          </a:p>
        </p:txBody>
      </p:sp>
      <p:sp>
        <p:nvSpPr>
          <p:cNvPr id="954" name="TextBox 3"/>
          <p:cNvSpPr txBox="1"/>
          <p:nvPr/>
        </p:nvSpPr>
        <p:spPr>
          <a:xfrm>
            <a:off x="872075" y="890152"/>
            <a:ext cx="10118168" cy="77620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609600">
              <a:lnSpc>
                <a:spcPts val="5800"/>
              </a:lnSpc>
              <a:defRPr spc="-159" sz="6400">
                <a:solidFill>
                  <a:srgbClr val="191769"/>
                </a:solidFill>
                <a:latin typeface="HK Grotesk Bold Bold"/>
                <a:ea typeface="HK Grotesk Bold Bold"/>
                <a:cs typeface="HK Grotesk Bold Bold"/>
                <a:sym typeface="HK Grotesk Bold Bold"/>
              </a:defRPr>
            </a:lvl1pPr>
          </a:lstStyle>
          <a:p>
            <a:pPr/>
            <a:r>
              <a:t>Existing Funding Constraints</a:t>
            </a:r>
          </a:p>
        </p:txBody>
      </p:sp>
      <p:grpSp>
        <p:nvGrpSpPr>
          <p:cNvPr id="957" name="Group"/>
          <p:cNvGrpSpPr/>
          <p:nvPr/>
        </p:nvGrpSpPr>
        <p:grpSpPr>
          <a:xfrm>
            <a:off x="-145553" y="6301018"/>
            <a:ext cx="12331270" cy="614531"/>
            <a:chOff x="0" y="0"/>
            <a:chExt cx="12331269" cy="614529"/>
          </a:xfrm>
        </p:grpSpPr>
        <p:sp>
          <p:nvSpPr>
            <p:cNvPr id="955" name="Rectangle"/>
            <p:cNvSpPr/>
            <p:nvPr/>
          </p:nvSpPr>
          <p:spPr>
            <a:xfrm>
              <a:off x="0" y="0"/>
              <a:ext cx="12331270" cy="614530"/>
            </a:xfrm>
            <a:prstGeom prst="rect">
              <a:avLst/>
            </a:prstGeom>
            <a:solidFill>
              <a:srgbClr val="FFFFFF"/>
            </a:solidFill>
            <a:ln w="12700" cap="flat">
              <a:noFill/>
              <a:miter lim="400000"/>
            </a:ln>
            <a:effectLst>
              <a:outerShdw sx="100000" sy="100000" kx="0" ky="0" algn="b" rotWithShape="0" blurRad="25400" dist="12700" dir="5400000">
                <a:srgbClr val="000000">
                  <a:alpha val="35000"/>
                </a:srgbClr>
              </a:outerShdw>
            </a:effectLst>
          </p:spPr>
          <p:txBody>
            <a:bodyPr wrap="square" lIns="45718" tIns="45718" rIns="45718" bIns="45718" numCol="1" anchor="ctr">
              <a:noAutofit/>
            </a:bodyPr>
            <a:lstStyle/>
            <a:p>
              <a:pPr defTabSz="609600">
                <a:defRPr sz="1000">
                  <a:latin typeface="+mn-lt"/>
                  <a:ea typeface="+mn-ea"/>
                  <a:cs typeface="+mn-cs"/>
                  <a:sym typeface="Calibri"/>
                </a:defRPr>
              </a:pPr>
            </a:p>
          </p:txBody>
        </p:sp>
        <p:pic>
          <p:nvPicPr>
            <p:cNvPr id="956" name="Screen Shot 2020-06-30 at 10.24.14 AM.png" descr="Screen Shot 2020-06-30 at 10.24.14 AM.png"/>
            <p:cNvPicPr>
              <a:picLocks noChangeAspect="1"/>
            </p:cNvPicPr>
            <p:nvPr/>
          </p:nvPicPr>
          <p:blipFill>
            <a:blip r:embed="rId2">
              <a:extLst/>
            </a:blip>
            <a:stretch>
              <a:fillRect/>
            </a:stretch>
          </p:blipFill>
          <p:spPr>
            <a:xfrm>
              <a:off x="1749239" y="47593"/>
              <a:ext cx="8984628" cy="519344"/>
            </a:xfrm>
            <a:prstGeom prst="rect">
              <a:avLst/>
            </a:prstGeom>
            <a:ln w="12700" cap="flat">
              <a:noFill/>
              <a:miter lim="400000"/>
            </a:ln>
            <a:effectLst/>
          </p:spPr>
        </p:pic>
      </p:grpSp>
      <p:sp>
        <p:nvSpPr>
          <p:cNvPr id="958" name="What is your current framework or strategy for reopening?"/>
          <p:cNvSpPr txBox="1"/>
          <p:nvPr/>
        </p:nvSpPr>
        <p:spPr>
          <a:xfrm>
            <a:off x="2167405" y="1835679"/>
            <a:ext cx="9366748" cy="1184326"/>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ctr"/>
          <a:lstStyle>
            <a:lvl1pPr defTabSz="1828800">
              <a:lnSpc>
                <a:spcPct val="89000"/>
              </a:lnSpc>
              <a:defRPr sz="2300">
                <a:solidFill>
                  <a:srgbClr val="181765"/>
                </a:solidFill>
                <a:latin typeface="HK Grotesk Bold Bold"/>
                <a:ea typeface="HK Grotesk Bold Bold"/>
                <a:cs typeface="HK Grotesk Bold Bold"/>
                <a:sym typeface="HK Grotesk Bold Bold"/>
              </a:defRPr>
            </a:lvl1pPr>
          </a:lstStyle>
          <a:p>
            <a:pPr/>
            <a:r>
              <a:t>Emergency infusions are temporary, leaving local health departments without the staffing and resources to prepare for the next emergency</a:t>
            </a:r>
          </a:p>
        </p:txBody>
      </p:sp>
      <p:sp>
        <p:nvSpPr>
          <p:cNvPr id="959" name="What is your current framework or strategy for reopening?"/>
          <p:cNvSpPr txBox="1"/>
          <p:nvPr/>
        </p:nvSpPr>
        <p:spPr>
          <a:xfrm>
            <a:off x="2145713" y="2945474"/>
            <a:ext cx="9227362" cy="1549103"/>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ctr"/>
          <a:lstStyle>
            <a:lvl1pPr defTabSz="1828800">
              <a:lnSpc>
                <a:spcPct val="89000"/>
              </a:lnSpc>
              <a:defRPr sz="2300">
                <a:solidFill>
                  <a:srgbClr val="181765"/>
                </a:solidFill>
                <a:latin typeface="HK Grotesk Bold Bold"/>
                <a:ea typeface="HK Grotesk Bold Bold"/>
                <a:cs typeface="HK Grotesk Bold Bold"/>
                <a:sym typeface="HK Grotesk Bold Bold"/>
              </a:defRPr>
            </a:lvl1pPr>
          </a:lstStyle>
          <a:p>
            <a:pPr/>
            <a:r>
              <a:t>Most LHDs do not have dedicated staff for health equity or climate change, despite the grave threats that systemic racism, historic inequities and climate change pose to our future.</a:t>
            </a:r>
          </a:p>
        </p:txBody>
      </p:sp>
      <p:sp>
        <p:nvSpPr>
          <p:cNvPr id="960" name="What is your current framework or strategy for reopening?"/>
          <p:cNvSpPr txBox="1"/>
          <p:nvPr/>
        </p:nvSpPr>
        <p:spPr>
          <a:xfrm>
            <a:off x="2145713" y="4483546"/>
            <a:ext cx="9528081" cy="1882275"/>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ctr"/>
          <a:lstStyle>
            <a:lvl1pPr defTabSz="1828800">
              <a:lnSpc>
                <a:spcPct val="89000"/>
              </a:lnSpc>
              <a:defRPr sz="2300">
                <a:solidFill>
                  <a:srgbClr val="181765"/>
                </a:solidFill>
                <a:latin typeface="HK Grotesk Bold Bold"/>
                <a:ea typeface="HK Grotesk Bold Bold"/>
                <a:cs typeface="HK Grotesk Bold Bold"/>
                <a:sym typeface="HK Grotesk Bold Bold"/>
              </a:defRPr>
            </a:lvl1pPr>
          </a:lstStyle>
          <a:p>
            <a:pPr/>
            <a:r>
              <a:t>Disinvesting in local health departments and limiting their ability to address health equity means disinvesting in the communities that experience the worst health inequities and are the most vulnerable to public health emergencies, such as COVID-19 and climate change</a:t>
            </a:r>
          </a:p>
        </p:txBody>
      </p:sp>
      <p:grpSp>
        <p:nvGrpSpPr>
          <p:cNvPr id="964" name="Group"/>
          <p:cNvGrpSpPr/>
          <p:nvPr/>
        </p:nvGrpSpPr>
        <p:grpSpPr>
          <a:xfrm>
            <a:off x="906506" y="1844354"/>
            <a:ext cx="996045" cy="996045"/>
            <a:chOff x="0" y="0"/>
            <a:chExt cx="996044" cy="996044"/>
          </a:xfrm>
        </p:grpSpPr>
        <p:sp>
          <p:nvSpPr>
            <p:cNvPr id="961" name="Circle"/>
            <p:cNvSpPr/>
            <p:nvPr/>
          </p:nvSpPr>
          <p:spPr>
            <a:xfrm>
              <a:off x="42187" y="45465"/>
              <a:ext cx="905113" cy="905113"/>
            </a:xfrm>
            <a:prstGeom prst="ellipse">
              <a:avLst/>
            </a:prstGeom>
            <a:solidFill>
              <a:srgbClr val="64B4CD"/>
            </a:solidFill>
            <a:ln w="12700" cap="flat">
              <a:noFill/>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sp>
          <p:nvSpPr>
            <p:cNvPr id="962" name="4"/>
            <p:cNvSpPr txBox="1"/>
            <p:nvPr/>
          </p:nvSpPr>
          <p:spPr>
            <a:xfrm>
              <a:off x="308743" y="142421"/>
              <a:ext cx="372000" cy="711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825500">
                <a:defRPr sz="4000">
                  <a:solidFill>
                    <a:srgbClr val="FFFFFF"/>
                  </a:solidFill>
                </a:defRPr>
              </a:lvl1pPr>
            </a:lstStyle>
            <a:p>
              <a:pPr/>
              <a:r>
                <a:t>4</a:t>
              </a:r>
            </a:p>
          </p:txBody>
        </p:sp>
        <p:sp>
          <p:nvSpPr>
            <p:cNvPr id="963" name="Circle"/>
            <p:cNvSpPr/>
            <p:nvPr/>
          </p:nvSpPr>
          <p:spPr>
            <a:xfrm>
              <a:off x="-1" y="-1"/>
              <a:ext cx="996045" cy="996045"/>
            </a:xfrm>
            <a:prstGeom prst="ellipse">
              <a:avLst/>
            </a:prstGeom>
            <a:noFill/>
            <a:ln w="12700" cap="flat">
              <a:solidFill>
                <a:srgbClr val="65B4CE"/>
              </a:solidFill>
              <a:prstDash val="solid"/>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grpSp>
      <p:grpSp>
        <p:nvGrpSpPr>
          <p:cNvPr id="971" name="Group"/>
          <p:cNvGrpSpPr/>
          <p:nvPr/>
        </p:nvGrpSpPr>
        <p:grpSpPr>
          <a:xfrm>
            <a:off x="909681" y="3268010"/>
            <a:ext cx="989696" cy="1016001"/>
            <a:chOff x="0" y="0"/>
            <a:chExt cx="989694" cy="1016000"/>
          </a:xfrm>
        </p:grpSpPr>
        <p:sp>
          <p:nvSpPr>
            <p:cNvPr id="965" name="Circle"/>
            <p:cNvSpPr/>
            <p:nvPr/>
          </p:nvSpPr>
          <p:spPr>
            <a:xfrm>
              <a:off x="41918" y="58328"/>
              <a:ext cx="899343" cy="899343"/>
            </a:xfrm>
            <a:prstGeom prst="ellipse">
              <a:avLst/>
            </a:prstGeom>
            <a:solidFill>
              <a:srgbClr val="4E0E05"/>
            </a:solidFill>
            <a:ln w="12700" cap="flat">
              <a:noFill/>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sp>
          <p:nvSpPr>
            <p:cNvPr id="966" name="2"/>
            <p:cNvSpPr txBox="1"/>
            <p:nvPr/>
          </p:nvSpPr>
          <p:spPr>
            <a:xfrm>
              <a:off x="306775" y="-1"/>
              <a:ext cx="369628"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825500">
                <a:defRPr sz="6000">
                  <a:solidFill>
                    <a:srgbClr val="E39920"/>
                  </a:solidFill>
                </a:defRPr>
              </a:lvl1pPr>
            </a:lstStyle>
            <a:p>
              <a:pPr/>
              <a:r>
                <a:t>2</a:t>
              </a:r>
            </a:p>
          </p:txBody>
        </p:sp>
        <p:sp>
          <p:nvSpPr>
            <p:cNvPr id="967" name="Circle"/>
            <p:cNvSpPr/>
            <p:nvPr/>
          </p:nvSpPr>
          <p:spPr>
            <a:xfrm>
              <a:off x="0" y="13153"/>
              <a:ext cx="989695" cy="989695"/>
            </a:xfrm>
            <a:prstGeom prst="ellipse">
              <a:avLst/>
            </a:prstGeom>
            <a:noFill/>
            <a:ln w="12700" cap="flat">
              <a:solidFill>
                <a:srgbClr val="4E0E05"/>
              </a:solidFill>
              <a:prstDash val="solid"/>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sp>
          <p:nvSpPr>
            <p:cNvPr id="968" name="Circle"/>
            <p:cNvSpPr/>
            <p:nvPr/>
          </p:nvSpPr>
          <p:spPr>
            <a:xfrm>
              <a:off x="41918" y="58328"/>
              <a:ext cx="899343" cy="899343"/>
            </a:xfrm>
            <a:prstGeom prst="ellipse">
              <a:avLst/>
            </a:prstGeom>
            <a:solidFill>
              <a:srgbClr val="5FA9CB"/>
            </a:solidFill>
            <a:ln w="12700" cap="flat">
              <a:noFill/>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sp>
          <p:nvSpPr>
            <p:cNvPr id="969" name="5"/>
            <p:cNvSpPr txBox="1"/>
            <p:nvPr/>
          </p:nvSpPr>
          <p:spPr>
            <a:xfrm>
              <a:off x="306775" y="152399"/>
              <a:ext cx="369628" cy="711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825500">
                <a:defRPr sz="4000">
                  <a:solidFill>
                    <a:srgbClr val="FFFFFF"/>
                  </a:solidFill>
                </a:defRPr>
              </a:lvl1pPr>
            </a:lstStyle>
            <a:p>
              <a:pPr/>
              <a:r>
                <a:t>5</a:t>
              </a:r>
            </a:p>
          </p:txBody>
        </p:sp>
        <p:sp>
          <p:nvSpPr>
            <p:cNvPr id="970" name="Circle"/>
            <p:cNvSpPr/>
            <p:nvPr/>
          </p:nvSpPr>
          <p:spPr>
            <a:xfrm>
              <a:off x="0" y="13153"/>
              <a:ext cx="989695" cy="989695"/>
            </a:xfrm>
            <a:prstGeom prst="ellipse">
              <a:avLst/>
            </a:prstGeom>
            <a:noFill/>
            <a:ln w="12700" cap="flat">
              <a:solidFill>
                <a:srgbClr val="5FAACC"/>
              </a:solidFill>
              <a:prstDash val="solid"/>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grpSp>
      <p:grpSp>
        <p:nvGrpSpPr>
          <p:cNvPr id="978" name="Group"/>
          <p:cNvGrpSpPr/>
          <p:nvPr/>
        </p:nvGrpSpPr>
        <p:grpSpPr>
          <a:xfrm>
            <a:off x="906506" y="4828645"/>
            <a:ext cx="996045" cy="1016001"/>
            <a:chOff x="0" y="0"/>
            <a:chExt cx="996044" cy="1016000"/>
          </a:xfrm>
        </p:grpSpPr>
        <p:sp>
          <p:nvSpPr>
            <p:cNvPr id="972" name="Circle"/>
            <p:cNvSpPr/>
            <p:nvPr/>
          </p:nvSpPr>
          <p:spPr>
            <a:xfrm>
              <a:off x="42187" y="55443"/>
              <a:ext cx="905113" cy="905113"/>
            </a:xfrm>
            <a:prstGeom prst="ellipse">
              <a:avLst/>
            </a:prstGeom>
            <a:solidFill>
              <a:srgbClr val="4E0E05"/>
            </a:solidFill>
            <a:ln w="12700" cap="flat">
              <a:noFill/>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sp>
          <p:nvSpPr>
            <p:cNvPr id="973" name="3"/>
            <p:cNvSpPr txBox="1"/>
            <p:nvPr/>
          </p:nvSpPr>
          <p:spPr>
            <a:xfrm>
              <a:off x="308743" y="0"/>
              <a:ext cx="372000"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825500">
                <a:defRPr sz="6000">
                  <a:solidFill>
                    <a:srgbClr val="E39920"/>
                  </a:solidFill>
                </a:defRPr>
              </a:lvl1pPr>
            </a:lstStyle>
            <a:p>
              <a:pPr/>
              <a:r>
                <a:t>3</a:t>
              </a:r>
            </a:p>
          </p:txBody>
        </p:sp>
        <p:sp>
          <p:nvSpPr>
            <p:cNvPr id="974" name="Circle"/>
            <p:cNvSpPr/>
            <p:nvPr/>
          </p:nvSpPr>
          <p:spPr>
            <a:xfrm>
              <a:off x="0" y="9978"/>
              <a:ext cx="996045" cy="996045"/>
            </a:xfrm>
            <a:prstGeom prst="ellipse">
              <a:avLst/>
            </a:prstGeom>
            <a:noFill/>
            <a:ln w="12700" cap="flat">
              <a:solidFill>
                <a:srgbClr val="4E0E05"/>
              </a:solidFill>
              <a:prstDash val="solid"/>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sp>
          <p:nvSpPr>
            <p:cNvPr id="975" name="Circle"/>
            <p:cNvSpPr/>
            <p:nvPr/>
          </p:nvSpPr>
          <p:spPr>
            <a:xfrm>
              <a:off x="42187" y="55443"/>
              <a:ext cx="905113" cy="905113"/>
            </a:xfrm>
            <a:prstGeom prst="ellipse">
              <a:avLst/>
            </a:prstGeom>
            <a:solidFill>
              <a:srgbClr val="5A9FCE"/>
            </a:solidFill>
            <a:ln w="12700" cap="flat">
              <a:noFill/>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sp>
          <p:nvSpPr>
            <p:cNvPr id="976" name="6"/>
            <p:cNvSpPr txBox="1"/>
            <p:nvPr/>
          </p:nvSpPr>
          <p:spPr>
            <a:xfrm>
              <a:off x="308743" y="152400"/>
              <a:ext cx="372000" cy="711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825500">
                <a:defRPr sz="4000">
                  <a:solidFill>
                    <a:srgbClr val="FFFFFF"/>
                  </a:solidFill>
                </a:defRPr>
              </a:lvl1pPr>
            </a:lstStyle>
            <a:p>
              <a:pPr/>
              <a:r>
                <a:t>6</a:t>
              </a:r>
            </a:p>
          </p:txBody>
        </p:sp>
        <p:sp>
          <p:nvSpPr>
            <p:cNvPr id="977" name="Circle"/>
            <p:cNvSpPr/>
            <p:nvPr/>
          </p:nvSpPr>
          <p:spPr>
            <a:xfrm>
              <a:off x="0" y="9978"/>
              <a:ext cx="996045" cy="996045"/>
            </a:xfrm>
            <a:prstGeom prst="ellipse">
              <a:avLst/>
            </a:prstGeom>
            <a:noFill/>
            <a:ln w="12700" cap="flat">
              <a:solidFill>
                <a:srgbClr val="5A9ECE"/>
              </a:solidFill>
              <a:prstDash val="solid"/>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gr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71769"/>
        </a:solidFill>
      </p:bgPr>
    </p:bg>
    <p:spTree>
      <p:nvGrpSpPr>
        <p:cNvPr id="1" name=""/>
        <p:cNvGrpSpPr/>
        <p:nvPr/>
      </p:nvGrpSpPr>
      <p:grpSpPr>
        <a:xfrm>
          <a:off x="0" y="0"/>
          <a:ext cx="0" cy="0"/>
          <a:chOff x="0" y="0"/>
          <a:chExt cx="0" cy="0"/>
        </a:xfrm>
      </p:grpSpPr>
      <p:sp>
        <p:nvSpPr>
          <p:cNvPr id="980" name="AutoShape 2"/>
          <p:cNvSpPr/>
          <p:nvPr/>
        </p:nvSpPr>
        <p:spPr>
          <a:xfrm>
            <a:off x="685799" y="685799"/>
            <a:ext cx="11506201" cy="6172201"/>
          </a:xfrm>
          <a:prstGeom prst="rect">
            <a:avLst/>
          </a:prstGeom>
          <a:solidFill>
            <a:srgbClr val="FAC825"/>
          </a:solidFill>
          <a:ln w="12700">
            <a:miter lim="400000"/>
          </a:ln>
        </p:spPr>
        <p:txBody>
          <a:bodyPr lIns="30479" tIns="30479" rIns="30479" bIns="30479"/>
          <a:lstStyle/>
          <a:p>
            <a:pPr defTabSz="609600">
              <a:defRPr sz="1200">
                <a:latin typeface="+mn-lt"/>
                <a:ea typeface="+mn-ea"/>
                <a:cs typeface="+mn-cs"/>
                <a:sym typeface="Calibri"/>
              </a:defRPr>
            </a:pPr>
          </a:p>
        </p:txBody>
      </p:sp>
      <p:sp>
        <p:nvSpPr>
          <p:cNvPr id="981" name="Solution: Invest in Public Health"/>
          <p:cNvSpPr txBox="1"/>
          <p:nvPr/>
        </p:nvSpPr>
        <p:spPr>
          <a:xfrm>
            <a:off x="821255" y="969675"/>
            <a:ext cx="11144386" cy="8442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09600">
              <a:lnSpc>
                <a:spcPts val="5800"/>
              </a:lnSpc>
              <a:defRPr spc="-139" sz="5600">
                <a:solidFill>
                  <a:srgbClr val="171769"/>
                </a:solidFill>
                <a:latin typeface="HK Grotesk Bold Bold"/>
                <a:ea typeface="HK Grotesk Bold Bold"/>
                <a:cs typeface="HK Grotesk Bold Bold"/>
                <a:sym typeface="HK Grotesk Bold Bold"/>
              </a:defRPr>
            </a:lvl1pPr>
          </a:lstStyle>
          <a:p>
            <a:pPr/>
            <a:r>
              <a:t>Solution: Invest in Public Health</a:t>
            </a:r>
          </a:p>
        </p:txBody>
      </p:sp>
      <p:sp>
        <p:nvSpPr>
          <p:cNvPr id="982" name="Circle"/>
          <p:cNvSpPr/>
          <p:nvPr/>
        </p:nvSpPr>
        <p:spPr>
          <a:xfrm>
            <a:off x="7472164" y="2136105"/>
            <a:ext cx="935267" cy="935265"/>
          </a:xfrm>
          <a:prstGeom prst="ellipse">
            <a:avLst/>
          </a:prstGeom>
          <a:solidFill>
            <a:srgbClr val="DE682D"/>
          </a:solidFill>
          <a:ln w="12700">
            <a:miter lim="400000"/>
          </a:ln>
        </p:spPr>
        <p:txBody>
          <a:bodyPr lIns="45718" tIns="45718" rIns="45718" bIns="45718" anchor="ctr"/>
          <a:lstStyle/>
          <a:p>
            <a:pPr>
              <a:defRPr>
                <a:latin typeface="+mn-lt"/>
                <a:ea typeface="+mn-ea"/>
                <a:cs typeface="+mn-cs"/>
                <a:sym typeface="Calibri"/>
              </a:defRPr>
            </a:pPr>
          </a:p>
        </p:txBody>
      </p:sp>
      <p:sp>
        <p:nvSpPr>
          <p:cNvPr id="983" name="Circle"/>
          <p:cNvSpPr/>
          <p:nvPr/>
        </p:nvSpPr>
        <p:spPr>
          <a:xfrm>
            <a:off x="6220093" y="2136105"/>
            <a:ext cx="935267" cy="935265"/>
          </a:xfrm>
          <a:prstGeom prst="ellipse">
            <a:avLst/>
          </a:prstGeom>
          <a:solidFill>
            <a:srgbClr val="DE682D"/>
          </a:solidFill>
          <a:ln w="12700">
            <a:miter lim="400000"/>
          </a:ln>
        </p:spPr>
        <p:txBody>
          <a:bodyPr lIns="45718" tIns="45718" rIns="45718" bIns="45718" anchor="ctr"/>
          <a:lstStyle/>
          <a:p>
            <a:pPr>
              <a:defRPr>
                <a:latin typeface="+mn-lt"/>
                <a:ea typeface="+mn-ea"/>
                <a:cs typeface="+mn-cs"/>
                <a:sym typeface="Calibri"/>
              </a:defRPr>
            </a:pPr>
          </a:p>
        </p:txBody>
      </p:sp>
      <p:sp>
        <p:nvSpPr>
          <p:cNvPr id="984" name="Apple"/>
          <p:cNvSpPr/>
          <p:nvPr/>
        </p:nvSpPr>
        <p:spPr>
          <a:xfrm>
            <a:off x="7736605" y="2372530"/>
            <a:ext cx="406387" cy="462414"/>
          </a:xfrm>
          <a:custGeom>
            <a:avLst/>
            <a:gdLst/>
            <a:ahLst/>
            <a:cxnLst>
              <a:cxn ang="0">
                <a:pos x="wd2" y="hd2"/>
              </a:cxn>
              <a:cxn ang="5400000">
                <a:pos x="wd2" y="hd2"/>
              </a:cxn>
              <a:cxn ang="10800000">
                <a:pos x="wd2" y="hd2"/>
              </a:cxn>
              <a:cxn ang="16200000">
                <a:pos x="wd2" y="hd2"/>
              </a:cxn>
            </a:cxnLst>
            <a:rect l="0" t="0" r="r" b="b"/>
            <a:pathLst>
              <a:path w="17410" h="20613" fill="norm" stroke="1" extrusionOk="0">
                <a:moveTo>
                  <a:pt x="0" y="2"/>
                </a:moveTo>
                <a:cubicBezTo>
                  <a:pt x="1451" y="3943"/>
                  <a:pt x="5157" y="4456"/>
                  <a:pt x="6978" y="3382"/>
                </a:cubicBezTo>
                <a:cubicBezTo>
                  <a:pt x="7286" y="3563"/>
                  <a:pt x="8060" y="4073"/>
                  <a:pt x="8550" y="4884"/>
                </a:cubicBezTo>
                <a:cubicBezTo>
                  <a:pt x="8454" y="5252"/>
                  <a:pt x="8387" y="5636"/>
                  <a:pt x="8341" y="6039"/>
                </a:cubicBezTo>
                <a:cubicBezTo>
                  <a:pt x="7169" y="5159"/>
                  <a:pt x="4412" y="3710"/>
                  <a:pt x="1571" y="6696"/>
                </a:cubicBezTo>
                <a:cubicBezTo>
                  <a:pt x="-2090" y="10545"/>
                  <a:pt x="1666" y="17304"/>
                  <a:pt x="3532" y="19171"/>
                </a:cubicBezTo>
                <a:cubicBezTo>
                  <a:pt x="5051" y="20690"/>
                  <a:pt x="7284" y="21033"/>
                  <a:pt x="8895" y="20084"/>
                </a:cubicBezTo>
                <a:cubicBezTo>
                  <a:pt x="10541" y="20966"/>
                  <a:pt x="12760" y="20533"/>
                  <a:pt x="14220" y="18952"/>
                </a:cubicBezTo>
                <a:cubicBezTo>
                  <a:pt x="16014" y="17010"/>
                  <a:pt x="19510" y="10100"/>
                  <a:pt x="15705" y="6404"/>
                </a:cubicBezTo>
                <a:cubicBezTo>
                  <a:pt x="12821" y="3604"/>
                  <a:pt x="10177" y="5030"/>
                  <a:pt x="8996" y="5962"/>
                </a:cubicBezTo>
                <a:cubicBezTo>
                  <a:pt x="9362" y="4276"/>
                  <a:pt x="10299" y="2881"/>
                  <a:pt x="11830" y="1818"/>
                </a:cubicBezTo>
                <a:cubicBezTo>
                  <a:pt x="12127" y="1605"/>
                  <a:pt x="11429" y="972"/>
                  <a:pt x="11062" y="1235"/>
                </a:cubicBezTo>
                <a:cubicBezTo>
                  <a:pt x="9865" y="2172"/>
                  <a:pt x="9134" y="3168"/>
                  <a:pt x="8722" y="4327"/>
                </a:cubicBezTo>
                <a:cubicBezTo>
                  <a:pt x="8152" y="3554"/>
                  <a:pt x="7406" y="3094"/>
                  <a:pt x="7137" y="2944"/>
                </a:cubicBezTo>
                <a:cubicBezTo>
                  <a:pt x="6952" y="2300"/>
                  <a:pt x="6374" y="756"/>
                  <a:pt x="4976" y="243"/>
                </a:cubicBezTo>
                <a:cubicBezTo>
                  <a:pt x="2769" y="-567"/>
                  <a:pt x="2384" y="993"/>
                  <a:pt x="0" y="2"/>
                </a:cubicBezTo>
                <a:close/>
              </a:path>
            </a:pathLst>
          </a:custGeom>
          <a:solidFill>
            <a:srgbClr val="FFFFFF"/>
          </a:solidFill>
          <a:ln w="12700">
            <a:miter lim="400000"/>
          </a:ln>
        </p:spPr>
        <p:txBody>
          <a:bodyPr lIns="45718" tIns="45718" rIns="45718" bIns="45718" anchor="ctr"/>
          <a:lstStyle/>
          <a:p>
            <a:pPr/>
          </a:p>
        </p:txBody>
      </p:sp>
      <p:sp>
        <p:nvSpPr>
          <p:cNvPr id="985" name="Circle"/>
          <p:cNvSpPr/>
          <p:nvPr/>
        </p:nvSpPr>
        <p:spPr>
          <a:xfrm>
            <a:off x="8724235" y="2136105"/>
            <a:ext cx="935267" cy="935265"/>
          </a:xfrm>
          <a:prstGeom prst="ellipse">
            <a:avLst/>
          </a:prstGeom>
          <a:solidFill>
            <a:srgbClr val="DE682D"/>
          </a:solidFill>
          <a:ln w="12700">
            <a:miter lim="400000"/>
          </a:ln>
        </p:spPr>
        <p:txBody>
          <a:bodyPr lIns="45718" tIns="45718" rIns="45718" bIns="45718" anchor="ctr"/>
          <a:lstStyle/>
          <a:p>
            <a:pPr>
              <a:defRPr>
                <a:latin typeface="+mn-lt"/>
                <a:ea typeface="+mn-ea"/>
                <a:cs typeface="+mn-cs"/>
                <a:sym typeface="Calibri"/>
              </a:defRPr>
            </a:pPr>
          </a:p>
        </p:txBody>
      </p:sp>
      <p:sp>
        <p:nvSpPr>
          <p:cNvPr id="986" name="Home"/>
          <p:cNvSpPr/>
          <p:nvPr/>
        </p:nvSpPr>
        <p:spPr>
          <a:xfrm>
            <a:off x="6315983" y="2270772"/>
            <a:ext cx="743488" cy="6659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solidFill>
            <a:srgbClr val="FFFFFF"/>
          </a:solidFill>
          <a:ln w="12700">
            <a:miter lim="400000"/>
          </a:ln>
        </p:spPr>
        <p:txBody>
          <a:bodyPr lIns="45718" tIns="45718" rIns="45718" bIns="45718" anchor="ctr"/>
          <a:lstStyle/>
          <a:p>
            <a:pPr>
              <a:defRPr>
                <a:latin typeface="+mn-lt"/>
                <a:ea typeface="+mn-ea"/>
                <a:cs typeface="+mn-cs"/>
                <a:sym typeface="Calibri"/>
              </a:defRPr>
            </a:pPr>
          </a:p>
        </p:txBody>
      </p:sp>
      <p:sp>
        <p:nvSpPr>
          <p:cNvPr id="987" name="Park"/>
          <p:cNvSpPr/>
          <p:nvPr/>
        </p:nvSpPr>
        <p:spPr>
          <a:xfrm>
            <a:off x="9006399" y="2355106"/>
            <a:ext cx="496795" cy="4972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963" y="0"/>
                </a:moveTo>
                <a:cubicBezTo>
                  <a:pt x="2669" y="0"/>
                  <a:pt x="0" y="2664"/>
                  <a:pt x="0" y="5956"/>
                </a:cubicBezTo>
                <a:cubicBezTo>
                  <a:pt x="0" y="8946"/>
                  <a:pt x="2204" y="11423"/>
                  <a:pt x="5077" y="11850"/>
                </a:cubicBezTo>
                <a:lnTo>
                  <a:pt x="4564" y="18406"/>
                </a:lnTo>
                <a:lnTo>
                  <a:pt x="5779" y="18406"/>
                </a:lnTo>
                <a:lnTo>
                  <a:pt x="6147" y="18406"/>
                </a:lnTo>
                <a:lnTo>
                  <a:pt x="7363" y="18406"/>
                </a:lnTo>
                <a:lnTo>
                  <a:pt x="6849" y="11850"/>
                </a:lnTo>
                <a:cubicBezTo>
                  <a:pt x="9723" y="11423"/>
                  <a:pt x="11927" y="8946"/>
                  <a:pt x="11927" y="5956"/>
                </a:cubicBezTo>
                <a:cubicBezTo>
                  <a:pt x="11927" y="2664"/>
                  <a:pt x="9258" y="0"/>
                  <a:pt x="5963" y="0"/>
                </a:cubicBezTo>
                <a:close/>
                <a:moveTo>
                  <a:pt x="10943" y="13317"/>
                </a:moveTo>
                <a:lnTo>
                  <a:pt x="10943" y="16199"/>
                </a:lnTo>
                <a:lnTo>
                  <a:pt x="10311" y="16199"/>
                </a:lnTo>
                <a:lnTo>
                  <a:pt x="10311" y="17111"/>
                </a:lnTo>
                <a:lnTo>
                  <a:pt x="10943" y="17111"/>
                </a:lnTo>
                <a:lnTo>
                  <a:pt x="10943" y="18406"/>
                </a:lnTo>
                <a:lnTo>
                  <a:pt x="11716" y="18406"/>
                </a:lnTo>
                <a:lnTo>
                  <a:pt x="11716" y="17111"/>
                </a:lnTo>
                <a:lnTo>
                  <a:pt x="20223" y="17111"/>
                </a:lnTo>
                <a:lnTo>
                  <a:pt x="20223" y="18406"/>
                </a:lnTo>
                <a:lnTo>
                  <a:pt x="20952" y="18406"/>
                </a:lnTo>
                <a:lnTo>
                  <a:pt x="20952" y="17111"/>
                </a:lnTo>
                <a:lnTo>
                  <a:pt x="21583" y="17111"/>
                </a:lnTo>
                <a:lnTo>
                  <a:pt x="21583" y="16199"/>
                </a:lnTo>
                <a:lnTo>
                  <a:pt x="20952" y="16199"/>
                </a:lnTo>
                <a:lnTo>
                  <a:pt x="20952" y="13317"/>
                </a:lnTo>
                <a:lnTo>
                  <a:pt x="10943" y="13317"/>
                </a:lnTo>
                <a:close/>
                <a:moveTo>
                  <a:pt x="11716" y="14229"/>
                </a:moveTo>
                <a:lnTo>
                  <a:pt x="20228" y="14229"/>
                </a:lnTo>
                <a:lnTo>
                  <a:pt x="20228" y="14737"/>
                </a:lnTo>
                <a:lnTo>
                  <a:pt x="11716" y="14737"/>
                </a:lnTo>
                <a:lnTo>
                  <a:pt x="11716" y="14229"/>
                </a:lnTo>
                <a:close/>
                <a:moveTo>
                  <a:pt x="11716" y="15649"/>
                </a:moveTo>
                <a:lnTo>
                  <a:pt x="20223" y="15649"/>
                </a:lnTo>
                <a:lnTo>
                  <a:pt x="20223" y="16199"/>
                </a:lnTo>
                <a:lnTo>
                  <a:pt x="11716" y="16199"/>
                </a:lnTo>
                <a:lnTo>
                  <a:pt x="11716" y="15649"/>
                </a:lnTo>
                <a:close/>
                <a:moveTo>
                  <a:pt x="0" y="19184"/>
                </a:moveTo>
                <a:lnTo>
                  <a:pt x="0" y="21600"/>
                </a:lnTo>
                <a:lnTo>
                  <a:pt x="21600" y="21600"/>
                </a:lnTo>
                <a:lnTo>
                  <a:pt x="21600" y="19184"/>
                </a:lnTo>
                <a:lnTo>
                  <a:pt x="0" y="19184"/>
                </a:lnTo>
                <a:close/>
              </a:path>
            </a:pathLst>
          </a:custGeom>
          <a:solidFill>
            <a:srgbClr val="FFFFFF"/>
          </a:solidFill>
          <a:ln w="12700">
            <a:miter lim="400000"/>
          </a:ln>
        </p:spPr>
        <p:txBody>
          <a:bodyPr lIns="45718" tIns="45718" rIns="45718" bIns="45718" anchor="ctr"/>
          <a:lstStyle/>
          <a:p>
            <a:pPr>
              <a:defRPr>
                <a:latin typeface="+mn-lt"/>
                <a:ea typeface="+mn-ea"/>
                <a:cs typeface="+mn-cs"/>
                <a:sym typeface="Calibri"/>
              </a:defRPr>
            </a:pPr>
          </a:p>
        </p:txBody>
      </p:sp>
      <p:grpSp>
        <p:nvGrpSpPr>
          <p:cNvPr id="990" name="Group"/>
          <p:cNvGrpSpPr/>
          <p:nvPr/>
        </p:nvGrpSpPr>
        <p:grpSpPr>
          <a:xfrm>
            <a:off x="-145553" y="6301018"/>
            <a:ext cx="12331270" cy="614531"/>
            <a:chOff x="0" y="0"/>
            <a:chExt cx="12331269" cy="614529"/>
          </a:xfrm>
        </p:grpSpPr>
        <p:sp>
          <p:nvSpPr>
            <p:cNvPr id="988" name="Rectangle"/>
            <p:cNvSpPr/>
            <p:nvPr/>
          </p:nvSpPr>
          <p:spPr>
            <a:xfrm>
              <a:off x="0" y="0"/>
              <a:ext cx="12331270" cy="614530"/>
            </a:xfrm>
            <a:prstGeom prst="rect">
              <a:avLst/>
            </a:prstGeom>
            <a:solidFill>
              <a:srgbClr val="FFFFFF"/>
            </a:solidFill>
            <a:ln w="12700" cap="flat">
              <a:noFill/>
              <a:miter lim="400000"/>
            </a:ln>
            <a:effectLst>
              <a:outerShdw sx="100000" sy="100000" kx="0" ky="0" algn="b" rotWithShape="0" blurRad="25400" dist="12700" dir="5400000">
                <a:srgbClr val="000000">
                  <a:alpha val="35000"/>
                </a:srgbClr>
              </a:outerShdw>
            </a:effectLst>
          </p:spPr>
          <p:txBody>
            <a:bodyPr wrap="square" lIns="45718" tIns="45718" rIns="45718" bIns="45718" numCol="1" anchor="ctr">
              <a:noAutofit/>
            </a:bodyPr>
            <a:lstStyle/>
            <a:p>
              <a:pPr defTabSz="609600">
                <a:defRPr sz="1000">
                  <a:latin typeface="+mn-lt"/>
                  <a:ea typeface="+mn-ea"/>
                  <a:cs typeface="+mn-cs"/>
                  <a:sym typeface="Calibri"/>
                </a:defRPr>
              </a:pPr>
            </a:p>
          </p:txBody>
        </p:sp>
        <p:pic>
          <p:nvPicPr>
            <p:cNvPr id="989" name="Screen Shot 2020-06-30 at 10.24.14 AM.png" descr="Screen Shot 2020-06-30 at 10.24.14 AM.png"/>
            <p:cNvPicPr>
              <a:picLocks noChangeAspect="1"/>
            </p:cNvPicPr>
            <p:nvPr/>
          </p:nvPicPr>
          <p:blipFill>
            <a:blip r:embed="rId2">
              <a:extLst/>
            </a:blip>
            <a:stretch>
              <a:fillRect/>
            </a:stretch>
          </p:blipFill>
          <p:spPr>
            <a:xfrm>
              <a:off x="1749239" y="47593"/>
              <a:ext cx="8984628" cy="519344"/>
            </a:xfrm>
            <a:prstGeom prst="rect">
              <a:avLst/>
            </a:prstGeom>
            <a:ln w="12700" cap="flat">
              <a:noFill/>
              <a:miter lim="400000"/>
            </a:ln>
            <a:effectLst/>
          </p:spPr>
        </p:pic>
      </p:grpSp>
      <p:sp>
        <p:nvSpPr>
          <p:cNvPr id="991" name="We need to fund robust and resilient local health departments that can support all residents in times of crisis…"/>
          <p:cNvSpPr txBox="1"/>
          <p:nvPr/>
        </p:nvSpPr>
        <p:spPr>
          <a:xfrm>
            <a:off x="4641069" y="3040532"/>
            <a:ext cx="7285121" cy="298982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609600">
              <a:lnSpc>
                <a:spcPts val="5800"/>
              </a:lnSpc>
              <a:defRPr spc="-84" sz="3400">
                <a:solidFill>
                  <a:srgbClr val="171769"/>
                </a:solidFill>
                <a:latin typeface="HK Grotesk Bold Bold"/>
                <a:ea typeface="HK Grotesk Bold Bold"/>
                <a:cs typeface="HK Grotesk Bold Bold"/>
                <a:sym typeface="HK Grotesk Bold Bold"/>
              </a:defRPr>
            </a:pPr>
            <a:r>
              <a:t>We need to fund robust and resilient local health departments that can support all residents in times of crisis </a:t>
            </a:r>
          </a:p>
          <a:p>
            <a:pPr defTabSz="609600">
              <a:lnSpc>
                <a:spcPts val="5800"/>
              </a:lnSpc>
              <a:defRPr spc="-84" sz="3400">
                <a:solidFill>
                  <a:srgbClr val="171769"/>
                </a:solidFill>
                <a:latin typeface="HK Grotesk Bold Bold"/>
                <a:ea typeface="HK Grotesk Bold Bold"/>
                <a:cs typeface="HK Grotesk Bold Bold"/>
                <a:sym typeface="HK Grotesk Bold Bold"/>
              </a:defRPr>
            </a:pPr>
            <a:r>
              <a:t>and advance a vision of health for all.</a:t>
            </a:r>
          </a:p>
        </p:txBody>
      </p:sp>
      <p:pic>
        <p:nvPicPr>
          <p:cNvPr id="992" name="Picture 3" descr="Picture 3"/>
          <p:cNvPicPr>
            <a:picLocks noChangeAspect="1"/>
          </p:cNvPicPr>
          <p:nvPr/>
        </p:nvPicPr>
        <p:blipFill>
          <a:blip r:embed="rId3">
            <a:extLst/>
          </a:blip>
          <a:srcRect l="10961" t="0" r="16517" b="0"/>
          <a:stretch>
            <a:fillRect/>
          </a:stretch>
        </p:blipFill>
        <p:spPr>
          <a:xfrm>
            <a:off x="118887" y="1982821"/>
            <a:ext cx="4158589" cy="4149437"/>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AC825"/>
        </a:solidFill>
      </p:bgPr>
    </p:bg>
    <p:spTree>
      <p:nvGrpSpPr>
        <p:cNvPr id="1" name=""/>
        <p:cNvGrpSpPr/>
        <p:nvPr/>
      </p:nvGrpSpPr>
      <p:grpSpPr>
        <a:xfrm>
          <a:off x="0" y="0"/>
          <a:ext cx="0" cy="0"/>
          <a:chOff x="0" y="0"/>
          <a:chExt cx="0" cy="0"/>
        </a:xfrm>
      </p:grpSpPr>
      <p:sp>
        <p:nvSpPr>
          <p:cNvPr id="994" name="AutoShape 2"/>
          <p:cNvSpPr/>
          <p:nvPr/>
        </p:nvSpPr>
        <p:spPr>
          <a:xfrm>
            <a:off x="690994" y="609767"/>
            <a:ext cx="11521212" cy="6322117"/>
          </a:xfrm>
          <a:prstGeom prst="rect">
            <a:avLst/>
          </a:prstGeom>
          <a:solidFill>
            <a:srgbClr val="FFFFFF"/>
          </a:solidFill>
          <a:ln w="12700">
            <a:miter lim="400000"/>
          </a:ln>
        </p:spPr>
        <p:txBody>
          <a:bodyPr lIns="30479" tIns="30479" rIns="30479" bIns="30479"/>
          <a:lstStyle/>
          <a:p>
            <a:pPr defTabSz="609600">
              <a:defRPr sz="1200">
                <a:latin typeface="+mn-lt"/>
                <a:ea typeface="+mn-ea"/>
                <a:cs typeface="+mn-cs"/>
                <a:sym typeface="Calibri"/>
              </a:defRPr>
            </a:pPr>
          </a:p>
        </p:txBody>
      </p:sp>
      <p:sp>
        <p:nvSpPr>
          <p:cNvPr id="995" name="TextBox 3"/>
          <p:cNvSpPr txBox="1"/>
          <p:nvPr/>
        </p:nvSpPr>
        <p:spPr>
          <a:xfrm>
            <a:off x="872075" y="890152"/>
            <a:ext cx="11376119" cy="77620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609600">
              <a:lnSpc>
                <a:spcPts val="5800"/>
              </a:lnSpc>
              <a:defRPr spc="-159" sz="6400">
                <a:solidFill>
                  <a:srgbClr val="191769"/>
                </a:solidFill>
                <a:latin typeface="HK Grotesk Bold Bold"/>
                <a:ea typeface="HK Grotesk Bold Bold"/>
                <a:cs typeface="HK Grotesk Bold Bold"/>
                <a:sym typeface="HK Grotesk Bold Bold"/>
              </a:defRPr>
            </a:lvl1pPr>
          </a:lstStyle>
          <a:p>
            <a:pPr/>
            <a:r>
              <a:t>Solution: Invest in Public Health</a:t>
            </a:r>
          </a:p>
        </p:txBody>
      </p:sp>
      <p:grpSp>
        <p:nvGrpSpPr>
          <p:cNvPr id="998" name="Group"/>
          <p:cNvGrpSpPr/>
          <p:nvPr/>
        </p:nvGrpSpPr>
        <p:grpSpPr>
          <a:xfrm>
            <a:off x="-145553" y="6301018"/>
            <a:ext cx="12331270" cy="614531"/>
            <a:chOff x="0" y="0"/>
            <a:chExt cx="12331269" cy="614529"/>
          </a:xfrm>
        </p:grpSpPr>
        <p:sp>
          <p:nvSpPr>
            <p:cNvPr id="996" name="Rectangle"/>
            <p:cNvSpPr/>
            <p:nvPr/>
          </p:nvSpPr>
          <p:spPr>
            <a:xfrm>
              <a:off x="0" y="0"/>
              <a:ext cx="12331270" cy="614530"/>
            </a:xfrm>
            <a:prstGeom prst="rect">
              <a:avLst/>
            </a:prstGeom>
            <a:solidFill>
              <a:srgbClr val="FFFFFF"/>
            </a:solidFill>
            <a:ln w="12700" cap="flat">
              <a:noFill/>
              <a:miter lim="400000"/>
            </a:ln>
            <a:effectLst>
              <a:outerShdw sx="100000" sy="100000" kx="0" ky="0" algn="b" rotWithShape="0" blurRad="25400" dist="12700" dir="5400000">
                <a:srgbClr val="000000">
                  <a:alpha val="35000"/>
                </a:srgbClr>
              </a:outerShdw>
            </a:effectLst>
          </p:spPr>
          <p:txBody>
            <a:bodyPr wrap="square" lIns="45718" tIns="45718" rIns="45718" bIns="45718" numCol="1" anchor="ctr">
              <a:noAutofit/>
            </a:bodyPr>
            <a:lstStyle/>
            <a:p>
              <a:pPr defTabSz="609600">
                <a:defRPr sz="1000">
                  <a:latin typeface="+mn-lt"/>
                  <a:ea typeface="+mn-ea"/>
                  <a:cs typeface="+mn-cs"/>
                  <a:sym typeface="Calibri"/>
                </a:defRPr>
              </a:pPr>
            </a:p>
          </p:txBody>
        </p:sp>
        <p:pic>
          <p:nvPicPr>
            <p:cNvPr id="997" name="Screen Shot 2020-06-30 at 10.24.14 AM.png" descr="Screen Shot 2020-06-30 at 10.24.14 AM.png"/>
            <p:cNvPicPr>
              <a:picLocks noChangeAspect="1"/>
            </p:cNvPicPr>
            <p:nvPr/>
          </p:nvPicPr>
          <p:blipFill>
            <a:blip r:embed="rId2">
              <a:extLst/>
            </a:blip>
            <a:stretch>
              <a:fillRect/>
            </a:stretch>
          </p:blipFill>
          <p:spPr>
            <a:xfrm>
              <a:off x="1749239" y="47593"/>
              <a:ext cx="8984628" cy="519344"/>
            </a:xfrm>
            <a:prstGeom prst="rect">
              <a:avLst/>
            </a:prstGeom>
            <a:ln w="12700" cap="flat">
              <a:noFill/>
              <a:miter lim="400000"/>
            </a:ln>
            <a:effectLst/>
          </p:spPr>
        </p:pic>
      </p:grpSp>
      <p:grpSp>
        <p:nvGrpSpPr>
          <p:cNvPr id="1002" name="Group"/>
          <p:cNvGrpSpPr/>
          <p:nvPr/>
        </p:nvGrpSpPr>
        <p:grpSpPr>
          <a:xfrm>
            <a:off x="949890" y="2709471"/>
            <a:ext cx="996045" cy="996045"/>
            <a:chOff x="0" y="0"/>
            <a:chExt cx="996044" cy="996044"/>
          </a:xfrm>
        </p:grpSpPr>
        <p:sp>
          <p:nvSpPr>
            <p:cNvPr id="999" name="Circle"/>
            <p:cNvSpPr/>
            <p:nvPr/>
          </p:nvSpPr>
          <p:spPr>
            <a:xfrm>
              <a:off x="42187" y="45465"/>
              <a:ext cx="905113" cy="905113"/>
            </a:xfrm>
            <a:prstGeom prst="ellipse">
              <a:avLst/>
            </a:prstGeom>
            <a:solidFill>
              <a:srgbClr val="64B4CD"/>
            </a:solidFill>
            <a:ln w="12700" cap="flat">
              <a:noFill/>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sp>
          <p:nvSpPr>
            <p:cNvPr id="1000" name="1"/>
            <p:cNvSpPr txBox="1"/>
            <p:nvPr/>
          </p:nvSpPr>
          <p:spPr>
            <a:xfrm>
              <a:off x="308743" y="142421"/>
              <a:ext cx="372000" cy="711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825500">
                <a:defRPr sz="4000">
                  <a:solidFill>
                    <a:srgbClr val="FFFFFF"/>
                  </a:solidFill>
                </a:defRPr>
              </a:lvl1pPr>
            </a:lstStyle>
            <a:p>
              <a:pPr/>
              <a:r>
                <a:t>1</a:t>
              </a:r>
            </a:p>
          </p:txBody>
        </p:sp>
        <p:sp>
          <p:nvSpPr>
            <p:cNvPr id="1001" name="Circle"/>
            <p:cNvSpPr/>
            <p:nvPr/>
          </p:nvSpPr>
          <p:spPr>
            <a:xfrm>
              <a:off x="-1" y="-1"/>
              <a:ext cx="996045" cy="996045"/>
            </a:xfrm>
            <a:prstGeom prst="ellipse">
              <a:avLst/>
            </a:prstGeom>
            <a:noFill/>
            <a:ln w="12700" cap="flat">
              <a:solidFill>
                <a:srgbClr val="65B4CE"/>
              </a:solidFill>
              <a:prstDash val="solid"/>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grpSp>
      <p:grpSp>
        <p:nvGrpSpPr>
          <p:cNvPr id="1009" name="Group"/>
          <p:cNvGrpSpPr/>
          <p:nvPr/>
        </p:nvGrpSpPr>
        <p:grpSpPr>
          <a:xfrm>
            <a:off x="953065" y="3806369"/>
            <a:ext cx="989695" cy="1016001"/>
            <a:chOff x="0" y="0"/>
            <a:chExt cx="989694" cy="1016000"/>
          </a:xfrm>
        </p:grpSpPr>
        <p:sp>
          <p:nvSpPr>
            <p:cNvPr id="1003" name="Circle"/>
            <p:cNvSpPr/>
            <p:nvPr/>
          </p:nvSpPr>
          <p:spPr>
            <a:xfrm>
              <a:off x="41918" y="58328"/>
              <a:ext cx="899343" cy="899343"/>
            </a:xfrm>
            <a:prstGeom prst="ellipse">
              <a:avLst/>
            </a:prstGeom>
            <a:solidFill>
              <a:srgbClr val="4E0E05"/>
            </a:solidFill>
            <a:ln w="12700" cap="flat">
              <a:noFill/>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sp>
          <p:nvSpPr>
            <p:cNvPr id="1004" name="2"/>
            <p:cNvSpPr txBox="1"/>
            <p:nvPr/>
          </p:nvSpPr>
          <p:spPr>
            <a:xfrm>
              <a:off x="306775" y="-1"/>
              <a:ext cx="369628"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825500">
                <a:defRPr sz="6000">
                  <a:solidFill>
                    <a:srgbClr val="E39920"/>
                  </a:solidFill>
                </a:defRPr>
              </a:lvl1pPr>
            </a:lstStyle>
            <a:p>
              <a:pPr/>
              <a:r>
                <a:t>2</a:t>
              </a:r>
            </a:p>
          </p:txBody>
        </p:sp>
        <p:sp>
          <p:nvSpPr>
            <p:cNvPr id="1005" name="Circle"/>
            <p:cNvSpPr/>
            <p:nvPr/>
          </p:nvSpPr>
          <p:spPr>
            <a:xfrm>
              <a:off x="0" y="13153"/>
              <a:ext cx="989695" cy="989695"/>
            </a:xfrm>
            <a:prstGeom prst="ellipse">
              <a:avLst/>
            </a:prstGeom>
            <a:noFill/>
            <a:ln w="12700" cap="flat">
              <a:solidFill>
                <a:srgbClr val="4E0E05"/>
              </a:solidFill>
              <a:prstDash val="solid"/>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sp>
          <p:nvSpPr>
            <p:cNvPr id="1006" name="Circle"/>
            <p:cNvSpPr/>
            <p:nvPr/>
          </p:nvSpPr>
          <p:spPr>
            <a:xfrm>
              <a:off x="41918" y="58328"/>
              <a:ext cx="899343" cy="899343"/>
            </a:xfrm>
            <a:prstGeom prst="ellipse">
              <a:avLst/>
            </a:prstGeom>
            <a:solidFill>
              <a:srgbClr val="5FA9CB"/>
            </a:solidFill>
            <a:ln w="12700" cap="flat">
              <a:noFill/>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sp>
          <p:nvSpPr>
            <p:cNvPr id="1007" name="2"/>
            <p:cNvSpPr txBox="1"/>
            <p:nvPr/>
          </p:nvSpPr>
          <p:spPr>
            <a:xfrm>
              <a:off x="306775" y="152399"/>
              <a:ext cx="369628" cy="711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825500">
                <a:defRPr sz="4000">
                  <a:solidFill>
                    <a:srgbClr val="FFFFFF"/>
                  </a:solidFill>
                </a:defRPr>
              </a:lvl1pPr>
            </a:lstStyle>
            <a:p>
              <a:pPr/>
              <a:r>
                <a:t>2</a:t>
              </a:r>
            </a:p>
          </p:txBody>
        </p:sp>
        <p:sp>
          <p:nvSpPr>
            <p:cNvPr id="1008" name="Circle"/>
            <p:cNvSpPr/>
            <p:nvPr/>
          </p:nvSpPr>
          <p:spPr>
            <a:xfrm>
              <a:off x="0" y="13153"/>
              <a:ext cx="989695" cy="989695"/>
            </a:xfrm>
            <a:prstGeom prst="ellipse">
              <a:avLst/>
            </a:prstGeom>
            <a:noFill/>
            <a:ln w="12700" cap="flat">
              <a:solidFill>
                <a:srgbClr val="5FAACC"/>
              </a:solidFill>
              <a:prstDash val="solid"/>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grpSp>
      <p:grpSp>
        <p:nvGrpSpPr>
          <p:cNvPr id="1016" name="Group"/>
          <p:cNvGrpSpPr/>
          <p:nvPr/>
        </p:nvGrpSpPr>
        <p:grpSpPr>
          <a:xfrm>
            <a:off x="949890" y="4901785"/>
            <a:ext cx="996045" cy="1016001"/>
            <a:chOff x="0" y="0"/>
            <a:chExt cx="996044" cy="1016000"/>
          </a:xfrm>
        </p:grpSpPr>
        <p:sp>
          <p:nvSpPr>
            <p:cNvPr id="1010" name="Circle"/>
            <p:cNvSpPr/>
            <p:nvPr/>
          </p:nvSpPr>
          <p:spPr>
            <a:xfrm>
              <a:off x="42187" y="55443"/>
              <a:ext cx="905113" cy="905113"/>
            </a:xfrm>
            <a:prstGeom prst="ellipse">
              <a:avLst/>
            </a:prstGeom>
            <a:solidFill>
              <a:srgbClr val="4E0E05"/>
            </a:solidFill>
            <a:ln w="12700" cap="flat">
              <a:noFill/>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sp>
          <p:nvSpPr>
            <p:cNvPr id="1011" name="3"/>
            <p:cNvSpPr txBox="1"/>
            <p:nvPr/>
          </p:nvSpPr>
          <p:spPr>
            <a:xfrm>
              <a:off x="308743" y="0"/>
              <a:ext cx="372000"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825500">
                <a:defRPr sz="6000">
                  <a:solidFill>
                    <a:srgbClr val="E39920"/>
                  </a:solidFill>
                </a:defRPr>
              </a:lvl1pPr>
            </a:lstStyle>
            <a:p>
              <a:pPr/>
              <a:r>
                <a:t>3</a:t>
              </a:r>
            </a:p>
          </p:txBody>
        </p:sp>
        <p:sp>
          <p:nvSpPr>
            <p:cNvPr id="1012" name="Circle"/>
            <p:cNvSpPr/>
            <p:nvPr/>
          </p:nvSpPr>
          <p:spPr>
            <a:xfrm>
              <a:off x="0" y="9978"/>
              <a:ext cx="996045" cy="996045"/>
            </a:xfrm>
            <a:prstGeom prst="ellipse">
              <a:avLst/>
            </a:prstGeom>
            <a:noFill/>
            <a:ln w="12700" cap="flat">
              <a:solidFill>
                <a:srgbClr val="4E0E05"/>
              </a:solidFill>
              <a:prstDash val="solid"/>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sp>
          <p:nvSpPr>
            <p:cNvPr id="1013" name="Circle"/>
            <p:cNvSpPr/>
            <p:nvPr/>
          </p:nvSpPr>
          <p:spPr>
            <a:xfrm>
              <a:off x="42187" y="55443"/>
              <a:ext cx="905113" cy="905113"/>
            </a:xfrm>
            <a:prstGeom prst="ellipse">
              <a:avLst/>
            </a:prstGeom>
            <a:solidFill>
              <a:srgbClr val="5A9FCE"/>
            </a:solidFill>
            <a:ln w="12700" cap="flat">
              <a:noFill/>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sp>
          <p:nvSpPr>
            <p:cNvPr id="1014" name="3"/>
            <p:cNvSpPr txBox="1"/>
            <p:nvPr/>
          </p:nvSpPr>
          <p:spPr>
            <a:xfrm>
              <a:off x="308743" y="152400"/>
              <a:ext cx="372000" cy="711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825500">
                <a:defRPr sz="4000">
                  <a:solidFill>
                    <a:srgbClr val="FFFFFF"/>
                  </a:solidFill>
                </a:defRPr>
              </a:lvl1pPr>
            </a:lstStyle>
            <a:p>
              <a:pPr/>
              <a:r>
                <a:t>3</a:t>
              </a:r>
            </a:p>
          </p:txBody>
        </p:sp>
        <p:sp>
          <p:nvSpPr>
            <p:cNvPr id="1015" name="Circle"/>
            <p:cNvSpPr/>
            <p:nvPr/>
          </p:nvSpPr>
          <p:spPr>
            <a:xfrm>
              <a:off x="0" y="9978"/>
              <a:ext cx="996045" cy="996045"/>
            </a:xfrm>
            <a:prstGeom prst="ellipse">
              <a:avLst/>
            </a:prstGeom>
            <a:noFill/>
            <a:ln w="12700" cap="flat">
              <a:solidFill>
                <a:srgbClr val="5A9ECE"/>
              </a:solidFill>
              <a:prstDash val="solid"/>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grpSp>
      <p:sp>
        <p:nvSpPr>
          <p:cNvPr id="1017" name="What is your current framework or strategy for reopening?"/>
          <p:cNvSpPr txBox="1"/>
          <p:nvPr/>
        </p:nvSpPr>
        <p:spPr>
          <a:xfrm>
            <a:off x="2189097" y="2713772"/>
            <a:ext cx="9888620" cy="1166341"/>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ctr"/>
          <a:lstStyle>
            <a:lvl1pPr defTabSz="1828800">
              <a:lnSpc>
                <a:spcPct val="89000"/>
              </a:lnSpc>
              <a:defRPr sz="2300">
                <a:solidFill>
                  <a:srgbClr val="181765"/>
                </a:solidFill>
                <a:latin typeface="HK Grotesk Bold Bold"/>
                <a:ea typeface="HK Grotesk Bold Bold"/>
                <a:cs typeface="HK Grotesk Bold Bold"/>
                <a:sym typeface="HK Grotesk Bold Bold"/>
              </a:defRPr>
            </a:lvl1pPr>
          </a:lstStyle>
          <a:p>
            <a:pPr/>
            <a:r>
              <a:t>Hire critical staff, including technical positions (epidemiologists, public health nurses), dedicated staff to focus on health equity and climate change, and develop a cross-cutting workforce</a:t>
            </a:r>
          </a:p>
        </p:txBody>
      </p:sp>
      <p:sp>
        <p:nvSpPr>
          <p:cNvPr id="1018" name="What is your current framework or strategy for reopening?"/>
          <p:cNvSpPr txBox="1"/>
          <p:nvPr/>
        </p:nvSpPr>
        <p:spPr>
          <a:xfrm>
            <a:off x="2145713" y="3926265"/>
            <a:ext cx="9407759" cy="77620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ctr"/>
          <a:lstStyle>
            <a:lvl1pPr defTabSz="1828800">
              <a:lnSpc>
                <a:spcPct val="89000"/>
              </a:lnSpc>
              <a:defRPr sz="2300">
                <a:solidFill>
                  <a:srgbClr val="181765"/>
                </a:solidFill>
                <a:latin typeface="HK Grotesk Bold Bold"/>
                <a:ea typeface="HK Grotesk Bold Bold"/>
                <a:cs typeface="HK Grotesk Bold Bold"/>
                <a:sym typeface="HK Grotesk Bold Bold"/>
              </a:defRPr>
            </a:lvl1pPr>
          </a:lstStyle>
          <a:p>
            <a:pPr/>
            <a:r>
              <a:t>Purchase new and modernizing existing equipment and facilities</a:t>
            </a:r>
          </a:p>
        </p:txBody>
      </p:sp>
      <p:sp>
        <p:nvSpPr>
          <p:cNvPr id="1019" name="What is your current framework or strategy for reopening?"/>
          <p:cNvSpPr txBox="1"/>
          <p:nvPr/>
        </p:nvSpPr>
        <p:spPr>
          <a:xfrm>
            <a:off x="2145713" y="4927523"/>
            <a:ext cx="9558584" cy="996045"/>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ctr"/>
          <a:lstStyle>
            <a:lvl1pPr defTabSz="1828800">
              <a:lnSpc>
                <a:spcPct val="89000"/>
              </a:lnSpc>
              <a:defRPr sz="2300">
                <a:solidFill>
                  <a:srgbClr val="181765"/>
                </a:solidFill>
                <a:latin typeface="HK Grotesk Bold Bold"/>
                <a:ea typeface="HK Grotesk Bold Bold"/>
                <a:cs typeface="HK Grotesk Bold Bold"/>
                <a:sym typeface="HK Grotesk Bold Bold"/>
              </a:defRPr>
            </a:lvl1pPr>
          </a:lstStyle>
          <a:p>
            <a:pPr/>
            <a:r>
              <a:t>Enhance data platforms to provide real-time disease surveillance and facilitate data sharing </a:t>
            </a:r>
          </a:p>
        </p:txBody>
      </p:sp>
      <p:sp>
        <p:nvSpPr>
          <p:cNvPr id="1020" name="What is your current framework or strategy for reopening?"/>
          <p:cNvSpPr txBox="1"/>
          <p:nvPr/>
        </p:nvSpPr>
        <p:spPr>
          <a:xfrm>
            <a:off x="974359" y="1551512"/>
            <a:ext cx="10780904" cy="1166340"/>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ctr"/>
          <a:lstStyle>
            <a:lvl1pPr defTabSz="1828800">
              <a:lnSpc>
                <a:spcPct val="89000"/>
              </a:lnSpc>
              <a:defRPr sz="2300">
                <a:solidFill>
                  <a:srgbClr val="181765"/>
                </a:solidFill>
                <a:latin typeface="Open Sans"/>
                <a:ea typeface="Open Sans"/>
                <a:cs typeface="Open Sans"/>
                <a:sym typeface="Open Sans"/>
              </a:defRPr>
            </a:lvl1pPr>
          </a:lstStyle>
          <a:p>
            <a:pPr/>
            <a:r>
              <a:t>We need more funding from local, regional, state &amp; federal sources, especially flexible and sustained funding, to allow us to:</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A1769"/>
        </a:solidFill>
      </p:bgPr>
    </p:bg>
    <p:spTree>
      <p:nvGrpSpPr>
        <p:cNvPr id="1" name=""/>
        <p:cNvGrpSpPr/>
        <p:nvPr/>
      </p:nvGrpSpPr>
      <p:grpSpPr>
        <a:xfrm>
          <a:off x="0" y="0"/>
          <a:ext cx="0" cy="0"/>
          <a:chOff x="0" y="0"/>
          <a:chExt cx="0" cy="0"/>
        </a:xfrm>
      </p:grpSpPr>
      <p:sp>
        <p:nvSpPr>
          <p:cNvPr id="1022" name="AutoShape 2"/>
          <p:cNvSpPr/>
          <p:nvPr/>
        </p:nvSpPr>
        <p:spPr>
          <a:xfrm>
            <a:off x="690994" y="609767"/>
            <a:ext cx="11521212" cy="6322117"/>
          </a:xfrm>
          <a:prstGeom prst="rect">
            <a:avLst/>
          </a:prstGeom>
          <a:solidFill>
            <a:srgbClr val="FFFFFF"/>
          </a:solidFill>
          <a:ln w="12700">
            <a:miter lim="400000"/>
          </a:ln>
        </p:spPr>
        <p:txBody>
          <a:bodyPr lIns="30479" tIns="30479" rIns="30479" bIns="30479"/>
          <a:lstStyle/>
          <a:p>
            <a:pPr defTabSz="609600">
              <a:defRPr sz="1200">
                <a:latin typeface="+mn-lt"/>
                <a:ea typeface="+mn-ea"/>
                <a:cs typeface="+mn-cs"/>
                <a:sym typeface="Calibri"/>
              </a:defRPr>
            </a:pPr>
          </a:p>
        </p:txBody>
      </p:sp>
      <p:grpSp>
        <p:nvGrpSpPr>
          <p:cNvPr id="1025" name="Group"/>
          <p:cNvGrpSpPr/>
          <p:nvPr/>
        </p:nvGrpSpPr>
        <p:grpSpPr>
          <a:xfrm>
            <a:off x="-145553" y="6301018"/>
            <a:ext cx="12331270" cy="614531"/>
            <a:chOff x="0" y="0"/>
            <a:chExt cx="12331269" cy="614529"/>
          </a:xfrm>
        </p:grpSpPr>
        <p:sp>
          <p:nvSpPr>
            <p:cNvPr id="1023" name="Rectangle"/>
            <p:cNvSpPr/>
            <p:nvPr/>
          </p:nvSpPr>
          <p:spPr>
            <a:xfrm>
              <a:off x="0" y="0"/>
              <a:ext cx="12331270" cy="614530"/>
            </a:xfrm>
            <a:prstGeom prst="rect">
              <a:avLst/>
            </a:prstGeom>
            <a:solidFill>
              <a:srgbClr val="FFFFFF"/>
            </a:solidFill>
            <a:ln w="12700" cap="flat">
              <a:noFill/>
              <a:miter lim="400000"/>
            </a:ln>
            <a:effectLst>
              <a:outerShdw sx="100000" sy="100000" kx="0" ky="0" algn="b" rotWithShape="0" blurRad="25400" dist="12700" dir="5400000">
                <a:srgbClr val="000000">
                  <a:alpha val="35000"/>
                </a:srgbClr>
              </a:outerShdw>
            </a:effectLst>
          </p:spPr>
          <p:txBody>
            <a:bodyPr wrap="square" lIns="45718" tIns="45718" rIns="45718" bIns="45718" numCol="1" anchor="ctr">
              <a:noAutofit/>
            </a:bodyPr>
            <a:lstStyle/>
            <a:p>
              <a:pPr defTabSz="609600">
                <a:defRPr sz="1000">
                  <a:latin typeface="+mn-lt"/>
                  <a:ea typeface="+mn-ea"/>
                  <a:cs typeface="+mn-cs"/>
                  <a:sym typeface="Calibri"/>
                </a:defRPr>
              </a:pPr>
            </a:p>
          </p:txBody>
        </p:sp>
        <p:pic>
          <p:nvPicPr>
            <p:cNvPr id="1024" name="Screen Shot 2020-06-30 at 10.24.14 AM.png" descr="Screen Shot 2020-06-30 at 10.24.14 AM.png"/>
            <p:cNvPicPr>
              <a:picLocks noChangeAspect="1"/>
            </p:cNvPicPr>
            <p:nvPr/>
          </p:nvPicPr>
          <p:blipFill>
            <a:blip r:embed="rId2">
              <a:extLst/>
            </a:blip>
            <a:stretch>
              <a:fillRect/>
            </a:stretch>
          </p:blipFill>
          <p:spPr>
            <a:xfrm>
              <a:off x="1749239" y="47593"/>
              <a:ext cx="8984628" cy="519344"/>
            </a:xfrm>
            <a:prstGeom prst="rect">
              <a:avLst/>
            </a:prstGeom>
            <a:ln w="12700" cap="flat">
              <a:noFill/>
              <a:miter lim="400000"/>
            </a:ln>
            <a:effectLst/>
          </p:spPr>
        </p:pic>
      </p:grpSp>
      <p:sp>
        <p:nvSpPr>
          <p:cNvPr id="1026" name="What is your current framework or strategy for reopening?"/>
          <p:cNvSpPr txBox="1"/>
          <p:nvPr/>
        </p:nvSpPr>
        <p:spPr>
          <a:xfrm>
            <a:off x="2167405" y="1884667"/>
            <a:ext cx="9366748" cy="1184326"/>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ctr"/>
          <a:lstStyle>
            <a:lvl1pPr defTabSz="1828800">
              <a:lnSpc>
                <a:spcPct val="89000"/>
              </a:lnSpc>
              <a:defRPr sz="2300">
                <a:solidFill>
                  <a:srgbClr val="181765"/>
                </a:solidFill>
                <a:latin typeface="HK Grotesk Bold Bold"/>
                <a:ea typeface="HK Grotesk Bold Bold"/>
                <a:cs typeface="HK Grotesk Bold Bold"/>
                <a:sym typeface="HK Grotesk Bold Bold"/>
              </a:defRPr>
            </a:lvl1pPr>
          </a:lstStyle>
          <a:p>
            <a:pPr/>
            <a:r>
              <a:t>Acquire critical supplies</a:t>
            </a:r>
          </a:p>
        </p:txBody>
      </p:sp>
      <p:sp>
        <p:nvSpPr>
          <p:cNvPr id="1027" name="What is your current framework or strategy for reopening?"/>
          <p:cNvSpPr txBox="1"/>
          <p:nvPr/>
        </p:nvSpPr>
        <p:spPr>
          <a:xfrm>
            <a:off x="2167405" y="3287299"/>
            <a:ext cx="9227362" cy="967052"/>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ctr"/>
          <a:lstStyle>
            <a:lvl1pPr defTabSz="1828800">
              <a:lnSpc>
                <a:spcPct val="89000"/>
              </a:lnSpc>
              <a:defRPr sz="2300">
                <a:solidFill>
                  <a:srgbClr val="181765"/>
                </a:solidFill>
                <a:latin typeface="HK Grotesk Bold Bold"/>
                <a:ea typeface="HK Grotesk Bold Bold"/>
                <a:cs typeface="HK Grotesk Bold Bold"/>
                <a:sym typeface="HK Grotesk Bold Bold"/>
              </a:defRPr>
            </a:lvl1pPr>
          </a:lstStyle>
          <a:p>
            <a:pPr/>
            <a:r>
              <a:t>Develop plans and strategies for addressing important public health challenges and emergencies</a:t>
            </a:r>
          </a:p>
        </p:txBody>
      </p:sp>
      <p:sp>
        <p:nvSpPr>
          <p:cNvPr id="1028" name="What is your current framework or strategy for reopening?"/>
          <p:cNvSpPr txBox="1"/>
          <p:nvPr/>
        </p:nvSpPr>
        <p:spPr>
          <a:xfrm>
            <a:off x="2167405" y="4948541"/>
            <a:ext cx="9528080" cy="776210"/>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ctr"/>
          <a:lstStyle>
            <a:lvl1pPr defTabSz="1828800">
              <a:lnSpc>
                <a:spcPct val="89000"/>
              </a:lnSpc>
              <a:defRPr sz="2300">
                <a:solidFill>
                  <a:srgbClr val="181765"/>
                </a:solidFill>
                <a:latin typeface="HK Grotesk Bold Bold"/>
                <a:ea typeface="HK Grotesk Bold Bold"/>
                <a:cs typeface="HK Grotesk Bold Bold"/>
                <a:sym typeface="HK Grotesk Bold Bold"/>
              </a:defRPr>
            </a:lvl1pPr>
          </a:lstStyle>
          <a:p>
            <a:pPr/>
            <a:r>
              <a:t>Partner with community-based organizations to advance health equity</a:t>
            </a:r>
          </a:p>
        </p:txBody>
      </p:sp>
      <p:grpSp>
        <p:nvGrpSpPr>
          <p:cNvPr id="1032" name="Group"/>
          <p:cNvGrpSpPr/>
          <p:nvPr/>
        </p:nvGrpSpPr>
        <p:grpSpPr>
          <a:xfrm>
            <a:off x="906506" y="1844354"/>
            <a:ext cx="996045" cy="996045"/>
            <a:chOff x="0" y="0"/>
            <a:chExt cx="996044" cy="996044"/>
          </a:xfrm>
        </p:grpSpPr>
        <p:sp>
          <p:nvSpPr>
            <p:cNvPr id="1029" name="Circle"/>
            <p:cNvSpPr/>
            <p:nvPr/>
          </p:nvSpPr>
          <p:spPr>
            <a:xfrm>
              <a:off x="42187" y="45465"/>
              <a:ext cx="905113" cy="905113"/>
            </a:xfrm>
            <a:prstGeom prst="ellipse">
              <a:avLst/>
            </a:prstGeom>
            <a:solidFill>
              <a:srgbClr val="64B4CD"/>
            </a:solidFill>
            <a:ln w="12700" cap="flat">
              <a:noFill/>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sp>
          <p:nvSpPr>
            <p:cNvPr id="1030" name="4"/>
            <p:cNvSpPr txBox="1"/>
            <p:nvPr/>
          </p:nvSpPr>
          <p:spPr>
            <a:xfrm>
              <a:off x="308743" y="142421"/>
              <a:ext cx="372000" cy="711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825500">
                <a:defRPr sz="4000">
                  <a:solidFill>
                    <a:srgbClr val="FFFFFF"/>
                  </a:solidFill>
                </a:defRPr>
              </a:lvl1pPr>
            </a:lstStyle>
            <a:p>
              <a:pPr/>
              <a:r>
                <a:t>4</a:t>
              </a:r>
            </a:p>
          </p:txBody>
        </p:sp>
        <p:sp>
          <p:nvSpPr>
            <p:cNvPr id="1031" name="Circle"/>
            <p:cNvSpPr/>
            <p:nvPr/>
          </p:nvSpPr>
          <p:spPr>
            <a:xfrm>
              <a:off x="-1" y="-1"/>
              <a:ext cx="996045" cy="996045"/>
            </a:xfrm>
            <a:prstGeom prst="ellipse">
              <a:avLst/>
            </a:prstGeom>
            <a:noFill/>
            <a:ln w="12700" cap="flat">
              <a:solidFill>
                <a:srgbClr val="65B4CE"/>
              </a:solidFill>
              <a:prstDash val="solid"/>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grpSp>
      <p:grpSp>
        <p:nvGrpSpPr>
          <p:cNvPr id="1039" name="Group"/>
          <p:cNvGrpSpPr/>
          <p:nvPr/>
        </p:nvGrpSpPr>
        <p:grpSpPr>
          <a:xfrm>
            <a:off x="909681" y="3268010"/>
            <a:ext cx="989696" cy="1016001"/>
            <a:chOff x="0" y="0"/>
            <a:chExt cx="989694" cy="1016000"/>
          </a:xfrm>
        </p:grpSpPr>
        <p:sp>
          <p:nvSpPr>
            <p:cNvPr id="1033" name="Circle"/>
            <p:cNvSpPr/>
            <p:nvPr/>
          </p:nvSpPr>
          <p:spPr>
            <a:xfrm>
              <a:off x="41918" y="58328"/>
              <a:ext cx="899343" cy="899343"/>
            </a:xfrm>
            <a:prstGeom prst="ellipse">
              <a:avLst/>
            </a:prstGeom>
            <a:solidFill>
              <a:srgbClr val="4E0E05"/>
            </a:solidFill>
            <a:ln w="12700" cap="flat">
              <a:noFill/>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sp>
          <p:nvSpPr>
            <p:cNvPr id="1034" name="2"/>
            <p:cNvSpPr txBox="1"/>
            <p:nvPr/>
          </p:nvSpPr>
          <p:spPr>
            <a:xfrm>
              <a:off x="306775" y="-1"/>
              <a:ext cx="369628"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825500">
                <a:defRPr sz="6000">
                  <a:solidFill>
                    <a:srgbClr val="E39920"/>
                  </a:solidFill>
                </a:defRPr>
              </a:lvl1pPr>
            </a:lstStyle>
            <a:p>
              <a:pPr/>
              <a:r>
                <a:t>2</a:t>
              </a:r>
            </a:p>
          </p:txBody>
        </p:sp>
        <p:sp>
          <p:nvSpPr>
            <p:cNvPr id="1035" name="Circle"/>
            <p:cNvSpPr/>
            <p:nvPr/>
          </p:nvSpPr>
          <p:spPr>
            <a:xfrm>
              <a:off x="0" y="13153"/>
              <a:ext cx="989695" cy="989695"/>
            </a:xfrm>
            <a:prstGeom prst="ellipse">
              <a:avLst/>
            </a:prstGeom>
            <a:noFill/>
            <a:ln w="12700" cap="flat">
              <a:solidFill>
                <a:srgbClr val="4E0E05"/>
              </a:solidFill>
              <a:prstDash val="solid"/>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sp>
          <p:nvSpPr>
            <p:cNvPr id="1036" name="Circle"/>
            <p:cNvSpPr/>
            <p:nvPr/>
          </p:nvSpPr>
          <p:spPr>
            <a:xfrm>
              <a:off x="41918" y="58328"/>
              <a:ext cx="899343" cy="899343"/>
            </a:xfrm>
            <a:prstGeom prst="ellipse">
              <a:avLst/>
            </a:prstGeom>
            <a:solidFill>
              <a:srgbClr val="5FA9CB"/>
            </a:solidFill>
            <a:ln w="12700" cap="flat">
              <a:noFill/>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sp>
          <p:nvSpPr>
            <p:cNvPr id="1037" name="5"/>
            <p:cNvSpPr txBox="1"/>
            <p:nvPr/>
          </p:nvSpPr>
          <p:spPr>
            <a:xfrm>
              <a:off x="306775" y="152399"/>
              <a:ext cx="369628" cy="711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825500">
                <a:defRPr sz="4000">
                  <a:solidFill>
                    <a:srgbClr val="FFFFFF"/>
                  </a:solidFill>
                </a:defRPr>
              </a:lvl1pPr>
            </a:lstStyle>
            <a:p>
              <a:pPr/>
              <a:r>
                <a:t>5</a:t>
              </a:r>
            </a:p>
          </p:txBody>
        </p:sp>
        <p:sp>
          <p:nvSpPr>
            <p:cNvPr id="1038" name="Circle"/>
            <p:cNvSpPr/>
            <p:nvPr/>
          </p:nvSpPr>
          <p:spPr>
            <a:xfrm>
              <a:off x="0" y="13153"/>
              <a:ext cx="989695" cy="989695"/>
            </a:xfrm>
            <a:prstGeom prst="ellipse">
              <a:avLst/>
            </a:prstGeom>
            <a:noFill/>
            <a:ln w="12700" cap="flat">
              <a:solidFill>
                <a:srgbClr val="5FAACC"/>
              </a:solidFill>
              <a:prstDash val="solid"/>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grpSp>
      <p:grpSp>
        <p:nvGrpSpPr>
          <p:cNvPr id="1046" name="Group"/>
          <p:cNvGrpSpPr/>
          <p:nvPr/>
        </p:nvGrpSpPr>
        <p:grpSpPr>
          <a:xfrm>
            <a:off x="906506" y="4828645"/>
            <a:ext cx="996045" cy="1016001"/>
            <a:chOff x="0" y="0"/>
            <a:chExt cx="996044" cy="1016000"/>
          </a:xfrm>
        </p:grpSpPr>
        <p:sp>
          <p:nvSpPr>
            <p:cNvPr id="1040" name="Circle"/>
            <p:cNvSpPr/>
            <p:nvPr/>
          </p:nvSpPr>
          <p:spPr>
            <a:xfrm>
              <a:off x="42187" y="55443"/>
              <a:ext cx="905113" cy="905113"/>
            </a:xfrm>
            <a:prstGeom prst="ellipse">
              <a:avLst/>
            </a:prstGeom>
            <a:solidFill>
              <a:srgbClr val="4E0E05"/>
            </a:solidFill>
            <a:ln w="12700" cap="flat">
              <a:noFill/>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sp>
          <p:nvSpPr>
            <p:cNvPr id="1041" name="3"/>
            <p:cNvSpPr txBox="1"/>
            <p:nvPr/>
          </p:nvSpPr>
          <p:spPr>
            <a:xfrm>
              <a:off x="308743" y="0"/>
              <a:ext cx="372000"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825500">
                <a:defRPr sz="6000">
                  <a:solidFill>
                    <a:srgbClr val="E39920"/>
                  </a:solidFill>
                </a:defRPr>
              </a:lvl1pPr>
            </a:lstStyle>
            <a:p>
              <a:pPr/>
              <a:r>
                <a:t>3</a:t>
              </a:r>
            </a:p>
          </p:txBody>
        </p:sp>
        <p:sp>
          <p:nvSpPr>
            <p:cNvPr id="1042" name="Circle"/>
            <p:cNvSpPr/>
            <p:nvPr/>
          </p:nvSpPr>
          <p:spPr>
            <a:xfrm>
              <a:off x="0" y="9978"/>
              <a:ext cx="996045" cy="996045"/>
            </a:xfrm>
            <a:prstGeom prst="ellipse">
              <a:avLst/>
            </a:prstGeom>
            <a:noFill/>
            <a:ln w="12700" cap="flat">
              <a:solidFill>
                <a:srgbClr val="4E0E05"/>
              </a:solidFill>
              <a:prstDash val="solid"/>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sp>
          <p:nvSpPr>
            <p:cNvPr id="1043" name="Circle"/>
            <p:cNvSpPr/>
            <p:nvPr/>
          </p:nvSpPr>
          <p:spPr>
            <a:xfrm>
              <a:off x="42187" y="55443"/>
              <a:ext cx="905113" cy="905113"/>
            </a:xfrm>
            <a:prstGeom prst="ellipse">
              <a:avLst/>
            </a:prstGeom>
            <a:solidFill>
              <a:srgbClr val="5A9FCE"/>
            </a:solidFill>
            <a:ln w="12700" cap="flat">
              <a:noFill/>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sp>
          <p:nvSpPr>
            <p:cNvPr id="1044" name="6"/>
            <p:cNvSpPr txBox="1"/>
            <p:nvPr/>
          </p:nvSpPr>
          <p:spPr>
            <a:xfrm>
              <a:off x="308743" y="152400"/>
              <a:ext cx="372000" cy="711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825500">
                <a:defRPr sz="4000">
                  <a:solidFill>
                    <a:srgbClr val="FFFFFF"/>
                  </a:solidFill>
                </a:defRPr>
              </a:lvl1pPr>
            </a:lstStyle>
            <a:p>
              <a:pPr/>
              <a:r>
                <a:t>6</a:t>
              </a:r>
            </a:p>
          </p:txBody>
        </p:sp>
        <p:sp>
          <p:nvSpPr>
            <p:cNvPr id="1045" name="Circle"/>
            <p:cNvSpPr/>
            <p:nvPr/>
          </p:nvSpPr>
          <p:spPr>
            <a:xfrm>
              <a:off x="0" y="9978"/>
              <a:ext cx="996045" cy="996045"/>
            </a:xfrm>
            <a:prstGeom prst="ellipse">
              <a:avLst/>
            </a:prstGeom>
            <a:noFill/>
            <a:ln w="12700" cap="flat">
              <a:solidFill>
                <a:srgbClr val="5A9ECE"/>
              </a:solidFill>
              <a:prstDash val="solid"/>
              <a:miter lim="400000"/>
            </a:ln>
            <a:effectLst/>
          </p:spPr>
          <p:txBody>
            <a:bodyPr wrap="square" lIns="45718" tIns="45718" rIns="45718" bIns="45718" numCol="1" anchor="ctr">
              <a:noAutofit/>
            </a:bodyPr>
            <a:lstStyle/>
            <a:p>
              <a:pPr algn="ctr" defTabSz="825500">
                <a:defRPr sz="3200">
                  <a:solidFill>
                    <a:srgbClr val="FFFFFF"/>
                  </a:solidFill>
                  <a:latin typeface="Helvetica Light"/>
                  <a:ea typeface="Helvetica Light"/>
                  <a:cs typeface="Helvetica Light"/>
                  <a:sym typeface="Helvetica Light"/>
                </a:defRPr>
              </a:pPr>
            </a:p>
          </p:txBody>
        </p:sp>
      </p:grpSp>
      <p:sp>
        <p:nvSpPr>
          <p:cNvPr id="1047" name="TextBox 3"/>
          <p:cNvSpPr txBox="1"/>
          <p:nvPr/>
        </p:nvSpPr>
        <p:spPr>
          <a:xfrm>
            <a:off x="872075" y="890152"/>
            <a:ext cx="11376119" cy="77620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609600">
              <a:lnSpc>
                <a:spcPts val="5800"/>
              </a:lnSpc>
              <a:defRPr spc="-159" sz="6400">
                <a:solidFill>
                  <a:srgbClr val="191769"/>
                </a:solidFill>
                <a:latin typeface="HK Grotesk Bold Bold"/>
                <a:ea typeface="HK Grotesk Bold Bold"/>
                <a:cs typeface="HK Grotesk Bold Bold"/>
                <a:sym typeface="HK Grotesk Bold Bold"/>
              </a:defRPr>
            </a:lvl1pPr>
          </a:lstStyle>
          <a:p>
            <a:pPr/>
            <a:r>
              <a:t>Solution: Invest in Public Health</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3"/>
        </a:solidFill>
      </p:bgPr>
    </p:bg>
    <p:spTree>
      <p:nvGrpSpPr>
        <p:cNvPr id="1" name=""/>
        <p:cNvGrpSpPr/>
        <p:nvPr/>
      </p:nvGrpSpPr>
      <p:grpSpPr>
        <a:xfrm>
          <a:off x="0" y="0"/>
          <a:ext cx="0" cy="0"/>
          <a:chOff x="0" y="0"/>
          <a:chExt cx="0" cy="0"/>
        </a:xfrm>
      </p:grpSpPr>
      <p:sp>
        <p:nvSpPr>
          <p:cNvPr id="1049" name="AutoShape 2"/>
          <p:cNvSpPr/>
          <p:nvPr/>
        </p:nvSpPr>
        <p:spPr>
          <a:xfrm>
            <a:off x="690994" y="609767"/>
            <a:ext cx="11521212" cy="6322117"/>
          </a:xfrm>
          <a:prstGeom prst="rect">
            <a:avLst/>
          </a:prstGeom>
          <a:solidFill>
            <a:srgbClr val="FFFFFF"/>
          </a:solidFill>
          <a:ln w="12700">
            <a:miter lim="400000"/>
          </a:ln>
        </p:spPr>
        <p:txBody>
          <a:bodyPr lIns="30479" tIns="30479" rIns="30479" bIns="30479"/>
          <a:lstStyle/>
          <a:p>
            <a:pPr defTabSz="609600">
              <a:defRPr sz="1200">
                <a:latin typeface="+mn-lt"/>
                <a:ea typeface="+mn-ea"/>
                <a:cs typeface="+mn-cs"/>
                <a:sym typeface="Calibri"/>
              </a:defRPr>
            </a:pPr>
          </a:p>
        </p:txBody>
      </p:sp>
      <p:grpSp>
        <p:nvGrpSpPr>
          <p:cNvPr id="1052" name="Group"/>
          <p:cNvGrpSpPr/>
          <p:nvPr/>
        </p:nvGrpSpPr>
        <p:grpSpPr>
          <a:xfrm>
            <a:off x="-145553" y="6301018"/>
            <a:ext cx="12331270" cy="614531"/>
            <a:chOff x="0" y="0"/>
            <a:chExt cx="12331269" cy="614529"/>
          </a:xfrm>
        </p:grpSpPr>
        <p:sp>
          <p:nvSpPr>
            <p:cNvPr id="1050" name="Rectangle"/>
            <p:cNvSpPr/>
            <p:nvPr/>
          </p:nvSpPr>
          <p:spPr>
            <a:xfrm>
              <a:off x="0" y="0"/>
              <a:ext cx="12331270" cy="614530"/>
            </a:xfrm>
            <a:prstGeom prst="rect">
              <a:avLst/>
            </a:prstGeom>
            <a:solidFill>
              <a:srgbClr val="FFFFFF"/>
            </a:solidFill>
            <a:ln w="12700" cap="flat">
              <a:noFill/>
              <a:miter lim="400000"/>
            </a:ln>
            <a:effectLst>
              <a:outerShdw sx="100000" sy="100000" kx="0" ky="0" algn="b" rotWithShape="0" blurRad="25400" dist="12700" dir="5400000">
                <a:srgbClr val="000000">
                  <a:alpha val="35000"/>
                </a:srgbClr>
              </a:outerShdw>
            </a:effectLst>
          </p:spPr>
          <p:txBody>
            <a:bodyPr wrap="square" lIns="45718" tIns="45718" rIns="45718" bIns="45718" numCol="1" anchor="ctr">
              <a:noAutofit/>
            </a:bodyPr>
            <a:lstStyle/>
            <a:p>
              <a:pPr defTabSz="609600">
                <a:defRPr sz="1000">
                  <a:latin typeface="+mn-lt"/>
                  <a:ea typeface="+mn-ea"/>
                  <a:cs typeface="+mn-cs"/>
                  <a:sym typeface="Calibri"/>
                </a:defRPr>
              </a:pPr>
            </a:p>
          </p:txBody>
        </p:sp>
        <p:pic>
          <p:nvPicPr>
            <p:cNvPr id="1051" name="Screen Shot 2020-06-30 at 10.24.14 AM.png" descr="Screen Shot 2020-06-30 at 10.24.14 AM.png"/>
            <p:cNvPicPr>
              <a:picLocks noChangeAspect="1"/>
            </p:cNvPicPr>
            <p:nvPr/>
          </p:nvPicPr>
          <p:blipFill>
            <a:blip r:embed="rId2">
              <a:extLst/>
            </a:blip>
            <a:stretch>
              <a:fillRect/>
            </a:stretch>
          </p:blipFill>
          <p:spPr>
            <a:xfrm>
              <a:off x="1749239" y="47593"/>
              <a:ext cx="8984628" cy="519344"/>
            </a:xfrm>
            <a:prstGeom prst="rect">
              <a:avLst/>
            </a:prstGeom>
            <a:ln w="12700" cap="flat">
              <a:noFill/>
              <a:miter lim="400000"/>
            </a:ln>
            <a:effectLst/>
          </p:spPr>
        </p:pic>
      </p:grpSp>
      <p:sp>
        <p:nvSpPr>
          <p:cNvPr id="1053" name="TextBox 3"/>
          <p:cNvSpPr txBox="1"/>
          <p:nvPr/>
        </p:nvSpPr>
        <p:spPr>
          <a:xfrm>
            <a:off x="872075" y="890152"/>
            <a:ext cx="11376119" cy="77620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609600">
              <a:lnSpc>
                <a:spcPts val="5800"/>
              </a:lnSpc>
              <a:defRPr spc="-159" sz="6400">
                <a:solidFill>
                  <a:srgbClr val="191769"/>
                </a:solidFill>
                <a:latin typeface="HK Grotesk Bold Bold"/>
                <a:ea typeface="HK Grotesk Bold Bold"/>
                <a:cs typeface="HK Grotesk Bold Bold"/>
                <a:sym typeface="HK Grotesk Bold Bold"/>
              </a:defRPr>
            </a:lvl1pPr>
          </a:lstStyle>
          <a:p>
            <a:pPr/>
            <a:r>
              <a:t>Solution: Invest in Public Health</a:t>
            </a:r>
          </a:p>
        </p:txBody>
      </p:sp>
      <p:sp>
        <p:nvSpPr>
          <p:cNvPr id="1054" name="TextBox 1"/>
          <p:cNvSpPr txBox="1"/>
          <p:nvPr/>
        </p:nvSpPr>
        <p:spPr>
          <a:xfrm>
            <a:off x="1033530" y="1775591"/>
            <a:ext cx="7073260" cy="49517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42900" indent="-342900">
              <a:spcBef>
                <a:spcPts val="1000"/>
              </a:spcBef>
              <a:buSzPct val="100000"/>
              <a:buFont typeface="Arial"/>
              <a:buChar char="•"/>
              <a:defRPr b="1" sz="2400">
                <a:solidFill>
                  <a:srgbClr val="1A1769"/>
                </a:solidFill>
                <a:latin typeface="HK Grotesk Bold Bold"/>
                <a:ea typeface="HK Grotesk Bold Bold"/>
                <a:cs typeface="HK Grotesk Bold Bold"/>
                <a:sym typeface="HK Grotesk Bold Bold"/>
              </a:defRPr>
            </a:pPr>
            <a:r>
              <a:t>We need to invest directly in communities most impacted by health inequities</a:t>
            </a:r>
          </a:p>
          <a:p>
            <a:pPr marL="342900" indent="-342900">
              <a:spcBef>
                <a:spcPts val="1000"/>
              </a:spcBef>
              <a:buSzPct val="100000"/>
              <a:buFont typeface="Arial"/>
              <a:buChar char="•"/>
              <a:defRPr sz="2400">
                <a:solidFill>
                  <a:srgbClr val="1A1769"/>
                </a:solidFill>
                <a:latin typeface="HK Grotesk Bold Bold"/>
                <a:ea typeface="HK Grotesk Bold Bold"/>
                <a:cs typeface="HK Grotesk Bold Bold"/>
                <a:sym typeface="HK Grotesk Bold Bold"/>
              </a:defRPr>
            </a:pPr>
            <a:r>
              <a:t>Funding for prevention of chronic disease &amp; improving community conditions</a:t>
            </a:r>
          </a:p>
          <a:p>
            <a:pPr marL="342900" indent="-342900">
              <a:spcBef>
                <a:spcPts val="1000"/>
              </a:spcBef>
              <a:buSzPct val="100000"/>
              <a:buFont typeface="Arial"/>
              <a:buChar char="•"/>
              <a:defRPr sz="2400">
                <a:solidFill>
                  <a:srgbClr val="1A1769"/>
                </a:solidFill>
                <a:latin typeface="HK Grotesk Bold Bold"/>
                <a:ea typeface="HK Grotesk Bold Bold"/>
                <a:cs typeface="HK Grotesk Bold Bold"/>
                <a:sym typeface="HK Grotesk Bold Bold"/>
              </a:defRPr>
            </a:pPr>
            <a:r>
              <a:t>Direct investments to communities to address longstanding health inequities, neighborhood conditions and structural racism</a:t>
            </a:r>
          </a:p>
          <a:p>
            <a:pPr marL="342900" indent="-342900">
              <a:spcBef>
                <a:spcPts val="1000"/>
              </a:spcBef>
              <a:buSzPct val="100000"/>
              <a:buFont typeface="Arial"/>
              <a:buChar char="•"/>
              <a:defRPr b="1" sz="2400">
                <a:solidFill>
                  <a:srgbClr val="1A1769"/>
                </a:solidFill>
                <a:latin typeface="HK Grotesk Bold Bold"/>
                <a:ea typeface="HK Grotesk Bold Bold"/>
                <a:cs typeface="HK Grotesk Bold Bold"/>
                <a:sym typeface="HK Grotesk Bold Bold"/>
              </a:defRPr>
            </a:pPr>
            <a:r>
              <a:t>Investing in our communities goes hand in hand with investing in our local health departments</a:t>
            </a:r>
            <a:endParaRPr>
              <a:latin typeface="+mn-lt"/>
              <a:ea typeface="+mn-ea"/>
              <a:cs typeface="+mn-cs"/>
              <a:sym typeface="Calibri"/>
            </a:endParaRPr>
          </a:p>
          <a:p>
            <a:pPr>
              <a:defRPr sz="2400">
                <a:latin typeface="+mn-lt"/>
                <a:ea typeface="+mn-ea"/>
                <a:cs typeface="+mn-cs"/>
                <a:sym typeface="Calibri"/>
              </a:defRPr>
            </a:pPr>
          </a:p>
        </p:txBody>
      </p:sp>
      <p:pic>
        <p:nvPicPr>
          <p:cNvPr id="1055" name="Picture 5" descr="Picture 5"/>
          <p:cNvPicPr>
            <a:picLocks noChangeAspect="1"/>
          </p:cNvPicPr>
          <p:nvPr/>
        </p:nvPicPr>
        <p:blipFill>
          <a:blip r:embed="rId3">
            <a:extLst/>
          </a:blip>
          <a:stretch>
            <a:fillRect/>
          </a:stretch>
        </p:blipFill>
        <p:spPr>
          <a:xfrm>
            <a:off x="8102646" y="1698169"/>
            <a:ext cx="3840342" cy="3711616"/>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A1769"/>
        </a:solidFill>
      </p:bgPr>
    </p:bg>
    <p:spTree>
      <p:nvGrpSpPr>
        <p:cNvPr id="1" name=""/>
        <p:cNvGrpSpPr/>
        <p:nvPr/>
      </p:nvGrpSpPr>
      <p:grpSpPr>
        <a:xfrm>
          <a:off x="0" y="0"/>
          <a:ext cx="0" cy="0"/>
          <a:chOff x="0" y="0"/>
          <a:chExt cx="0" cy="0"/>
        </a:xfrm>
      </p:grpSpPr>
      <p:sp>
        <p:nvSpPr>
          <p:cNvPr id="1057" name="AutoShape 2"/>
          <p:cNvSpPr/>
          <p:nvPr/>
        </p:nvSpPr>
        <p:spPr>
          <a:xfrm>
            <a:off x="690994" y="609767"/>
            <a:ext cx="11521212" cy="6322117"/>
          </a:xfrm>
          <a:prstGeom prst="rect">
            <a:avLst/>
          </a:prstGeom>
          <a:solidFill>
            <a:srgbClr val="FFFFFF"/>
          </a:solidFill>
          <a:ln w="12700">
            <a:miter lim="400000"/>
          </a:ln>
        </p:spPr>
        <p:txBody>
          <a:bodyPr lIns="30479" tIns="30479" rIns="30479" bIns="30479"/>
          <a:lstStyle/>
          <a:p>
            <a:pPr defTabSz="609600">
              <a:defRPr sz="1200">
                <a:latin typeface="+mn-lt"/>
                <a:ea typeface="+mn-ea"/>
                <a:cs typeface="+mn-cs"/>
                <a:sym typeface="Calibri"/>
              </a:defRPr>
            </a:pPr>
          </a:p>
        </p:txBody>
      </p:sp>
      <p:grpSp>
        <p:nvGrpSpPr>
          <p:cNvPr id="1060" name="Group"/>
          <p:cNvGrpSpPr/>
          <p:nvPr/>
        </p:nvGrpSpPr>
        <p:grpSpPr>
          <a:xfrm>
            <a:off x="-145553" y="6301018"/>
            <a:ext cx="12331270" cy="614531"/>
            <a:chOff x="0" y="0"/>
            <a:chExt cx="12331269" cy="614529"/>
          </a:xfrm>
        </p:grpSpPr>
        <p:sp>
          <p:nvSpPr>
            <p:cNvPr id="1058" name="Rectangle"/>
            <p:cNvSpPr/>
            <p:nvPr/>
          </p:nvSpPr>
          <p:spPr>
            <a:xfrm>
              <a:off x="0" y="0"/>
              <a:ext cx="12331270" cy="614530"/>
            </a:xfrm>
            <a:prstGeom prst="rect">
              <a:avLst/>
            </a:prstGeom>
            <a:solidFill>
              <a:srgbClr val="FFFFFF"/>
            </a:solidFill>
            <a:ln w="12700" cap="flat">
              <a:noFill/>
              <a:miter lim="400000"/>
            </a:ln>
            <a:effectLst>
              <a:outerShdw sx="100000" sy="100000" kx="0" ky="0" algn="b" rotWithShape="0" blurRad="25400" dist="12700" dir="5400000">
                <a:srgbClr val="000000">
                  <a:alpha val="35000"/>
                </a:srgbClr>
              </a:outerShdw>
            </a:effectLst>
          </p:spPr>
          <p:txBody>
            <a:bodyPr wrap="square" lIns="45718" tIns="45718" rIns="45718" bIns="45718" numCol="1" anchor="ctr">
              <a:noAutofit/>
            </a:bodyPr>
            <a:lstStyle/>
            <a:p>
              <a:pPr defTabSz="609600">
                <a:defRPr sz="1000">
                  <a:latin typeface="+mn-lt"/>
                  <a:ea typeface="+mn-ea"/>
                  <a:cs typeface="+mn-cs"/>
                  <a:sym typeface="Calibri"/>
                </a:defRPr>
              </a:pPr>
            </a:p>
          </p:txBody>
        </p:sp>
        <p:pic>
          <p:nvPicPr>
            <p:cNvPr id="1059" name="Screen Shot 2020-06-30 at 10.24.14 AM.png" descr="Screen Shot 2020-06-30 at 10.24.14 AM.png"/>
            <p:cNvPicPr>
              <a:picLocks noChangeAspect="1"/>
            </p:cNvPicPr>
            <p:nvPr/>
          </p:nvPicPr>
          <p:blipFill>
            <a:blip r:embed="rId2">
              <a:extLst/>
            </a:blip>
            <a:stretch>
              <a:fillRect/>
            </a:stretch>
          </p:blipFill>
          <p:spPr>
            <a:xfrm>
              <a:off x="1749239" y="47593"/>
              <a:ext cx="8984628" cy="519344"/>
            </a:xfrm>
            <a:prstGeom prst="rect">
              <a:avLst/>
            </a:prstGeom>
            <a:ln w="12700" cap="flat">
              <a:noFill/>
              <a:miter lim="400000"/>
            </a:ln>
            <a:effectLst/>
          </p:spPr>
        </p:pic>
      </p:grpSp>
      <p:sp>
        <p:nvSpPr>
          <p:cNvPr id="1061" name="TextBox 3"/>
          <p:cNvSpPr txBox="1"/>
          <p:nvPr/>
        </p:nvSpPr>
        <p:spPr>
          <a:xfrm>
            <a:off x="872075" y="890152"/>
            <a:ext cx="11376119" cy="70611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609600">
              <a:lnSpc>
                <a:spcPts val="5800"/>
              </a:lnSpc>
              <a:defRPr spc="-99" sz="4000">
                <a:solidFill>
                  <a:srgbClr val="191769"/>
                </a:solidFill>
                <a:latin typeface="HK Grotesk Bold Bold"/>
                <a:ea typeface="HK Grotesk Bold Bold"/>
                <a:cs typeface="HK Grotesk Bold Bold"/>
                <a:sym typeface="HK Grotesk Bold Bold"/>
              </a:defRPr>
            </a:lvl1pPr>
          </a:lstStyle>
          <a:p>
            <a:pPr/>
            <a:r>
              <a:t>Funding from other sectors to support public health</a:t>
            </a:r>
          </a:p>
        </p:txBody>
      </p:sp>
      <p:sp>
        <p:nvSpPr>
          <p:cNvPr id="1062" name="TextBox 1"/>
          <p:cNvSpPr txBox="1"/>
          <p:nvPr/>
        </p:nvSpPr>
        <p:spPr>
          <a:xfrm>
            <a:off x="1123326" y="2806346"/>
            <a:ext cx="10656549" cy="3050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42900" indent="-342900">
              <a:spcBef>
                <a:spcPts val="1000"/>
              </a:spcBef>
              <a:buSzPct val="100000"/>
              <a:buFont typeface="Arial"/>
              <a:buChar char="•"/>
              <a:defRPr sz="2400">
                <a:solidFill>
                  <a:srgbClr val="1A1769"/>
                </a:solidFill>
                <a:latin typeface="HK Grotesk Bold Bold"/>
                <a:ea typeface="HK Grotesk Bold Bold"/>
                <a:cs typeface="HK Grotesk Bold Bold"/>
                <a:sym typeface="HK Grotesk Bold Bold"/>
              </a:defRPr>
            </a:pPr>
            <a:r>
              <a:t>Traditional funding sources are not enough</a:t>
            </a:r>
          </a:p>
          <a:p>
            <a:pPr marL="342900" indent="-342900">
              <a:spcBef>
                <a:spcPts val="1000"/>
              </a:spcBef>
              <a:buSzPct val="100000"/>
              <a:buFont typeface="Arial"/>
              <a:buChar char="•"/>
              <a:defRPr sz="2400">
                <a:solidFill>
                  <a:srgbClr val="1A1769"/>
                </a:solidFill>
                <a:latin typeface="HK Grotesk Bold Bold"/>
                <a:ea typeface="HK Grotesk Bold Bold"/>
                <a:cs typeface="HK Grotesk Bold Bold"/>
                <a:sym typeface="HK Grotesk Bold Bold"/>
              </a:defRPr>
            </a:pPr>
            <a:r>
              <a:t>Existing health care funding streams should include investments in prevention &amp; local health departments</a:t>
            </a:r>
          </a:p>
          <a:p>
            <a:pPr marL="342900" indent="-342900">
              <a:spcBef>
                <a:spcPts val="1000"/>
              </a:spcBef>
              <a:buSzPct val="100000"/>
              <a:buFont typeface="Arial"/>
              <a:buChar char="•"/>
              <a:defRPr sz="2400">
                <a:solidFill>
                  <a:srgbClr val="1A1769"/>
                </a:solidFill>
                <a:latin typeface="HK Grotesk Bold Bold"/>
                <a:ea typeface="HK Grotesk Bold Bold"/>
                <a:cs typeface="HK Grotesk Bold Bold"/>
                <a:sym typeface="HK Grotesk Bold Bold"/>
              </a:defRPr>
            </a:pPr>
            <a:r>
              <a:t>Grant programs in non-health sectors should expand eligibility </a:t>
            </a:r>
          </a:p>
          <a:p>
            <a:pPr marL="342900" indent="-342900">
              <a:spcBef>
                <a:spcPts val="1000"/>
              </a:spcBef>
              <a:buSzPct val="100000"/>
              <a:buFont typeface="Arial"/>
              <a:buChar char="•"/>
              <a:defRPr sz="2400">
                <a:solidFill>
                  <a:srgbClr val="1A1769"/>
                </a:solidFill>
                <a:latin typeface="HK Grotesk Bold Bold"/>
                <a:ea typeface="HK Grotesk Bold Bold"/>
                <a:cs typeface="HK Grotesk Bold Bold"/>
                <a:sym typeface="HK Grotesk Bold Bold"/>
              </a:defRPr>
            </a:pPr>
            <a:r>
              <a:t>Encourage health care, community development and other sectors to partner with local health departments to align funding (e.g. blending and braiding funding)</a:t>
            </a:r>
          </a:p>
        </p:txBody>
      </p:sp>
      <p:grpSp>
        <p:nvGrpSpPr>
          <p:cNvPr id="1065" name="Group"/>
          <p:cNvGrpSpPr/>
          <p:nvPr/>
        </p:nvGrpSpPr>
        <p:grpSpPr>
          <a:xfrm>
            <a:off x="4349463" y="1716688"/>
            <a:ext cx="969232" cy="969233"/>
            <a:chOff x="0" y="0"/>
            <a:chExt cx="969231" cy="969231"/>
          </a:xfrm>
        </p:grpSpPr>
        <p:sp>
          <p:nvSpPr>
            <p:cNvPr id="1063" name="Circle"/>
            <p:cNvSpPr/>
            <p:nvPr/>
          </p:nvSpPr>
          <p:spPr>
            <a:xfrm>
              <a:off x="0" y="0"/>
              <a:ext cx="969232" cy="969232"/>
            </a:xfrm>
            <a:prstGeom prst="ellipse">
              <a:avLst/>
            </a:prstGeom>
            <a:solidFill>
              <a:srgbClr val="DE682D"/>
            </a:solidFill>
            <a:ln w="12700" cap="flat">
              <a:noFill/>
              <a:miter lim="400000"/>
            </a:ln>
            <a:effectLst/>
          </p:spPr>
          <p:txBody>
            <a:bodyPr wrap="square" lIns="45718" tIns="45718" rIns="45718" bIns="45718" numCol="1" anchor="ctr">
              <a:noAutofit/>
            </a:bodyPr>
            <a:lstStyle/>
            <a:p>
              <a:pPr>
                <a:defRPr>
                  <a:latin typeface="+mn-lt"/>
                  <a:ea typeface="+mn-ea"/>
                  <a:cs typeface="+mn-cs"/>
                  <a:sym typeface="Calibri"/>
                </a:defRPr>
              </a:pPr>
            </a:p>
          </p:txBody>
        </p:sp>
        <p:sp>
          <p:nvSpPr>
            <p:cNvPr id="1064" name="Court Building"/>
            <p:cNvSpPr/>
            <p:nvPr/>
          </p:nvSpPr>
          <p:spPr>
            <a:xfrm>
              <a:off x="185565" y="204479"/>
              <a:ext cx="614530" cy="5602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158" y="3613"/>
                  </a:lnTo>
                  <a:lnTo>
                    <a:pt x="1158" y="4293"/>
                  </a:lnTo>
                  <a:lnTo>
                    <a:pt x="20444" y="4293"/>
                  </a:lnTo>
                  <a:lnTo>
                    <a:pt x="20444" y="3613"/>
                  </a:lnTo>
                  <a:lnTo>
                    <a:pt x="10800" y="0"/>
                  </a:lnTo>
                  <a:close/>
                  <a:moveTo>
                    <a:pt x="2354" y="4683"/>
                  </a:moveTo>
                  <a:lnTo>
                    <a:pt x="2354" y="6036"/>
                  </a:lnTo>
                  <a:lnTo>
                    <a:pt x="3269" y="6036"/>
                  </a:lnTo>
                  <a:lnTo>
                    <a:pt x="3269" y="6676"/>
                  </a:lnTo>
                  <a:cubicBezTo>
                    <a:pt x="3553" y="6676"/>
                    <a:pt x="3618" y="7023"/>
                    <a:pt x="3618" y="7023"/>
                  </a:cubicBezTo>
                  <a:lnTo>
                    <a:pt x="3618" y="15657"/>
                  </a:lnTo>
                  <a:lnTo>
                    <a:pt x="3346" y="15657"/>
                  </a:lnTo>
                  <a:lnTo>
                    <a:pt x="3346" y="16762"/>
                  </a:lnTo>
                  <a:lnTo>
                    <a:pt x="2354" y="16762"/>
                  </a:lnTo>
                  <a:lnTo>
                    <a:pt x="2354" y="18115"/>
                  </a:lnTo>
                  <a:lnTo>
                    <a:pt x="19246" y="18115"/>
                  </a:lnTo>
                  <a:lnTo>
                    <a:pt x="19246" y="16762"/>
                  </a:lnTo>
                  <a:lnTo>
                    <a:pt x="18254" y="16762"/>
                  </a:lnTo>
                  <a:lnTo>
                    <a:pt x="18254" y="15657"/>
                  </a:lnTo>
                  <a:lnTo>
                    <a:pt x="17984" y="15657"/>
                  </a:lnTo>
                  <a:lnTo>
                    <a:pt x="17984" y="7023"/>
                  </a:lnTo>
                  <a:cubicBezTo>
                    <a:pt x="17984" y="7023"/>
                    <a:pt x="18049" y="6676"/>
                    <a:pt x="18333" y="6676"/>
                  </a:cubicBezTo>
                  <a:lnTo>
                    <a:pt x="18333" y="6036"/>
                  </a:lnTo>
                  <a:lnTo>
                    <a:pt x="19246" y="6036"/>
                  </a:lnTo>
                  <a:lnTo>
                    <a:pt x="19246" y="4683"/>
                  </a:lnTo>
                  <a:lnTo>
                    <a:pt x="2354" y="4683"/>
                  </a:lnTo>
                  <a:close/>
                  <a:moveTo>
                    <a:pt x="5670" y="6036"/>
                  </a:moveTo>
                  <a:lnTo>
                    <a:pt x="7489" y="6036"/>
                  </a:lnTo>
                  <a:lnTo>
                    <a:pt x="7489" y="6676"/>
                  </a:lnTo>
                  <a:cubicBezTo>
                    <a:pt x="7773" y="6676"/>
                    <a:pt x="7838" y="7023"/>
                    <a:pt x="7838" y="7023"/>
                  </a:cubicBezTo>
                  <a:lnTo>
                    <a:pt x="7838" y="15657"/>
                  </a:lnTo>
                  <a:lnTo>
                    <a:pt x="7568" y="15657"/>
                  </a:lnTo>
                  <a:lnTo>
                    <a:pt x="7568" y="16762"/>
                  </a:lnTo>
                  <a:lnTo>
                    <a:pt x="5591" y="16762"/>
                  </a:lnTo>
                  <a:lnTo>
                    <a:pt x="5591" y="15657"/>
                  </a:lnTo>
                  <a:lnTo>
                    <a:pt x="5321" y="15657"/>
                  </a:lnTo>
                  <a:lnTo>
                    <a:pt x="5321" y="7023"/>
                  </a:lnTo>
                  <a:cubicBezTo>
                    <a:pt x="5321" y="7023"/>
                    <a:pt x="5386" y="6676"/>
                    <a:pt x="5670" y="6676"/>
                  </a:cubicBezTo>
                  <a:lnTo>
                    <a:pt x="5670" y="6036"/>
                  </a:lnTo>
                  <a:close/>
                  <a:moveTo>
                    <a:pt x="9890" y="6036"/>
                  </a:moveTo>
                  <a:lnTo>
                    <a:pt x="11710" y="6036"/>
                  </a:lnTo>
                  <a:lnTo>
                    <a:pt x="11710" y="6676"/>
                  </a:lnTo>
                  <a:cubicBezTo>
                    <a:pt x="11993" y="6676"/>
                    <a:pt x="12059" y="7023"/>
                    <a:pt x="12059" y="7023"/>
                  </a:cubicBezTo>
                  <a:lnTo>
                    <a:pt x="12059" y="15657"/>
                  </a:lnTo>
                  <a:lnTo>
                    <a:pt x="11789" y="15657"/>
                  </a:lnTo>
                  <a:lnTo>
                    <a:pt x="11789" y="16762"/>
                  </a:lnTo>
                  <a:lnTo>
                    <a:pt x="9813" y="16762"/>
                  </a:lnTo>
                  <a:lnTo>
                    <a:pt x="9813" y="15657"/>
                  </a:lnTo>
                  <a:lnTo>
                    <a:pt x="9541" y="15657"/>
                  </a:lnTo>
                  <a:lnTo>
                    <a:pt x="9541" y="7023"/>
                  </a:lnTo>
                  <a:cubicBezTo>
                    <a:pt x="9541" y="7023"/>
                    <a:pt x="9607" y="6676"/>
                    <a:pt x="9890" y="6676"/>
                  </a:cubicBezTo>
                  <a:lnTo>
                    <a:pt x="9890" y="6036"/>
                  </a:lnTo>
                  <a:close/>
                  <a:moveTo>
                    <a:pt x="14113" y="6036"/>
                  </a:moveTo>
                  <a:lnTo>
                    <a:pt x="15932" y="6036"/>
                  </a:lnTo>
                  <a:lnTo>
                    <a:pt x="15932" y="6676"/>
                  </a:lnTo>
                  <a:cubicBezTo>
                    <a:pt x="16216" y="6676"/>
                    <a:pt x="16281" y="7023"/>
                    <a:pt x="16281" y="7023"/>
                  </a:cubicBezTo>
                  <a:lnTo>
                    <a:pt x="16281" y="15657"/>
                  </a:lnTo>
                  <a:lnTo>
                    <a:pt x="16009" y="15657"/>
                  </a:lnTo>
                  <a:lnTo>
                    <a:pt x="16009" y="16762"/>
                  </a:lnTo>
                  <a:lnTo>
                    <a:pt x="14033" y="16762"/>
                  </a:lnTo>
                  <a:lnTo>
                    <a:pt x="14033" y="15657"/>
                  </a:lnTo>
                  <a:lnTo>
                    <a:pt x="13763" y="15657"/>
                  </a:lnTo>
                  <a:lnTo>
                    <a:pt x="13763" y="7023"/>
                  </a:lnTo>
                  <a:cubicBezTo>
                    <a:pt x="13763" y="7023"/>
                    <a:pt x="13829" y="6676"/>
                    <a:pt x="14113" y="6676"/>
                  </a:cubicBezTo>
                  <a:lnTo>
                    <a:pt x="14113" y="6036"/>
                  </a:lnTo>
                  <a:close/>
                  <a:moveTo>
                    <a:pt x="1158" y="18505"/>
                  </a:moveTo>
                  <a:lnTo>
                    <a:pt x="1158" y="19858"/>
                  </a:lnTo>
                  <a:lnTo>
                    <a:pt x="20444" y="19858"/>
                  </a:lnTo>
                  <a:lnTo>
                    <a:pt x="20444" y="18505"/>
                  </a:lnTo>
                  <a:lnTo>
                    <a:pt x="1158" y="18505"/>
                  </a:lnTo>
                  <a:close/>
                  <a:moveTo>
                    <a:pt x="0" y="20247"/>
                  </a:moveTo>
                  <a:lnTo>
                    <a:pt x="0" y="21600"/>
                  </a:lnTo>
                  <a:lnTo>
                    <a:pt x="21600" y="21600"/>
                  </a:lnTo>
                  <a:lnTo>
                    <a:pt x="21600" y="20247"/>
                  </a:lnTo>
                  <a:lnTo>
                    <a:pt x="0" y="20247"/>
                  </a:ln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mn-lt"/>
                  <a:ea typeface="+mn-ea"/>
                  <a:cs typeface="+mn-cs"/>
                  <a:sym typeface="Calibri"/>
                </a:defRPr>
              </a:pPr>
            </a:p>
          </p:txBody>
        </p:sp>
      </p:grpSp>
      <p:grpSp>
        <p:nvGrpSpPr>
          <p:cNvPr id="1068" name="Group"/>
          <p:cNvGrpSpPr/>
          <p:nvPr/>
        </p:nvGrpSpPr>
        <p:grpSpPr>
          <a:xfrm>
            <a:off x="6100992" y="1733672"/>
            <a:ext cx="935267" cy="935265"/>
            <a:chOff x="0" y="0"/>
            <a:chExt cx="935265" cy="935264"/>
          </a:xfrm>
        </p:grpSpPr>
        <p:sp>
          <p:nvSpPr>
            <p:cNvPr id="1066" name="Circle"/>
            <p:cNvSpPr/>
            <p:nvPr/>
          </p:nvSpPr>
          <p:spPr>
            <a:xfrm>
              <a:off x="0" y="0"/>
              <a:ext cx="935266" cy="935265"/>
            </a:xfrm>
            <a:prstGeom prst="ellipse">
              <a:avLst/>
            </a:prstGeom>
            <a:solidFill>
              <a:srgbClr val="DE682D"/>
            </a:solidFill>
            <a:ln w="12700" cap="flat">
              <a:noFill/>
              <a:miter lim="400000"/>
            </a:ln>
            <a:effectLst/>
          </p:spPr>
          <p:txBody>
            <a:bodyPr wrap="square" lIns="45718" tIns="45718" rIns="45718" bIns="45718" numCol="1" anchor="ctr">
              <a:noAutofit/>
            </a:bodyPr>
            <a:lstStyle/>
            <a:p>
              <a:pPr>
                <a:defRPr>
                  <a:latin typeface="+mn-lt"/>
                  <a:ea typeface="+mn-ea"/>
                  <a:cs typeface="+mn-cs"/>
                  <a:sym typeface="Calibri"/>
                </a:defRPr>
              </a:pPr>
            </a:p>
          </p:txBody>
        </p:sp>
        <p:sp>
          <p:nvSpPr>
            <p:cNvPr id="1067" name="Cash"/>
            <p:cNvSpPr/>
            <p:nvPr/>
          </p:nvSpPr>
          <p:spPr>
            <a:xfrm>
              <a:off x="114378" y="322741"/>
              <a:ext cx="706510" cy="2897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0071"/>
                  </a:lnTo>
                  <a:lnTo>
                    <a:pt x="21600" y="0"/>
                  </a:lnTo>
                  <a:lnTo>
                    <a:pt x="0" y="0"/>
                  </a:lnTo>
                  <a:close/>
                  <a:moveTo>
                    <a:pt x="3019" y="1846"/>
                  </a:moveTo>
                  <a:lnTo>
                    <a:pt x="9380" y="1846"/>
                  </a:lnTo>
                  <a:cubicBezTo>
                    <a:pt x="8379" y="3482"/>
                    <a:pt x="7686" y="6872"/>
                    <a:pt x="7686" y="10802"/>
                  </a:cubicBezTo>
                  <a:cubicBezTo>
                    <a:pt x="7686" y="14732"/>
                    <a:pt x="8379" y="18118"/>
                    <a:pt x="9380" y="19754"/>
                  </a:cubicBezTo>
                  <a:lnTo>
                    <a:pt x="3019" y="19754"/>
                  </a:lnTo>
                  <a:cubicBezTo>
                    <a:pt x="2835" y="16931"/>
                    <a:pt x="1920" y="14704"/>
                    <a:pt x="762" y="14256"/>
                  </a:cubicBezTo>
                  <a:lnTo>
                    <a:pt x="762" y="7344"/>
                  </a:lnTo>
                  <a:cubicBezTo>
                    <a:pt x="1920" y="6896"/>
                    <a:pt x="2835" y="4669"/>
                    <a:pt x="3019" y="1846"/>
                  </a:cubicBezTo>
                  <a:close/>
                  <a:moveTo>
                    <a:pt x="12080" y="1846"/>
                  </a:moveTo>
                  <a:lnTo>
                    <a:pt x="18581" y="1846"/>
                  </a:lnTo>
                  <a:cubicBezTo>
                    <a:pt x="18765" y="4669"/>
                    <a:pt x="19678" y="6896"/>
                    <a:pt x="20836" y="7344"/>
                  </a:cubicBezTo>
                  <a:lnTo>
                    <a:pt x="20836" y="14256"/>
                  </a:lnTo>
                  <a:cubicBezTo>
                    <a:pt x="19678" y="14704"/>
                    <a:pt x="18765" y="16931"/>
                    <a:pt x="18581" y="19754"/>
                  </a:cubicBezTo>
                  <a:lnTo>
                    <a:pt x="12080" y="19754"/>
                  </a:lnTo>
                  <a:cubicBezTo>
                    <a:pt x="13080" y="18118"/>
                    <a:pt x="13772" y="14732"/>
                    <a:pt x="13772" y="10802"/>
                  </a:cubicBezTo>
                  <a:cubicBezTo>
                    <a:pt x="13772" y="6872"/>
                    <a:pt x="13080" y="3482"/>
                    <a:pt x="12080" y="1846"/>
                  </a:cubicBezTo>
                  <a:close/>
                  <a:moveTo>
                    <a:pt x="4544" y="7884"/>
                  </a:moveTo>
                  <a:cubicBezTo>
                    <a:pt x="4232" y="7884"/>
                    <a:pt x="3921" y="8174"/>
                    <a:pt x="3683" y="8754"/>
                  </a:cubicBezTo>
                  <a:cubicBezTo>
                    <a:pt x="3208" y="9913"/>
                    <a:pt x="3208" y="11795"/>
                    <a:pt x="3683" y="12953"/>
                  </a:cubicBezTo>
                  <a:cubicBezTo>
                    <a:pt x="4159" y="14112"/>
                    <a:pt x="4929" y="14112"/>
                    <a:pt x="5404" y="12953"/>
                  </a:cubicBezTo>
                  <a:cubicBezTo>
                    <a:pt x="5880" y="11795"/>
                    <a:pt x="5880" y="9913"/>
                    <a:pt x="5404" y="8754"/>
                  </a:cubicBezTo>
                  <a:cubicBezTo>
                    <a:pt x="5167" y="8174"/>
                    <a:pt x="4855" y="7884"/>
                    <a:pt x="4544" y="7884"/>
                  </a:cubicBezTo>
                  <a:close/>
                  <a:moveTo>
                    <a:pt x="16914" y="7884"/>
                  </a:moveTo>
                  <a:cubicBezTo>
                    <a:pt x="16603" y="7884"/>
                    <a:pt x="16291" y="8174"/>
                    <a:pt x="16054" y="8754"/>
                  </a:cubicBezTo>
                  <a:cubicBezTo>
                    <a:pt x="15578" y="9913"/>
                    <a:pt x="15578" y="11795"/>
                    <a:pt x="16054" y="12953"/>
                  </a:cubicBezTo>
                  <a:cubicBezTo>
                    <a:pt x="16529" y="14112"/>
                    <a:pt x="17301" y="14112"/>
                    <a:pt x="17776" y="12953"/>
                  </a:cubicBezTo>
                  <a:cubicBezTo>
                    <a:pt x="18252" y="11795"/>
                    <a:pt x="18252" y="9913"/>
                    <a:pt x="17776" y="8754"/>
                  </a:cubicBezTo>
                  <a:cubicBezTo>
                    <a:pt x="17539" y="8174"/>
                    <a:pt x="17226" y="7884"/>
                    <a:pt x="16914" y="7884"/>
                  </a:cubicBez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mn-lt"/>
                  <a:ea typeface="+mn-ea"/>
                  <a:cs typeface="+mn-cs"/>
                  <a:sym typeface="Calibri"/>
                </a:defRPr>
              </a:pPr>
            </a:p>
          </p:txBody>
        </p:sp>
      </p:grpSp>
      <p:grpSp>
        <p:nvGrpSpPr>
          <p:cNvPr id="1071" name="Group"/>
          <p:cNvGrpSpPr/>
          <p:nvPr/>
        </p:nvGrpSpPr>
        <p:grpSpPr>
          <a:xfrm>
            <a:off x="7835539" y="1733672"/>
            <a:ext cx="935266" cy="935265"/>
            <a:chOff x="0" y="0"/>
            <a:chExt cx="935265" cy="935264"/>
          </a:xfrm>
        </p:grpSpPr>
        <p:sp>
          <p:nvSpPr>
            <p:cNvPr id="1069" name="Circle"/>
            <p:cNvSpPr/>
            <p:nvPr/>
          </p:nvSpPr>
          <p:spPr>
            <a:xfrm>
              <a:off x="0" y="0"/>
              <a:ext cx="935266" cy="935265"/>
            </a:xfrm>
            <a:prstGeom prst="ellipse">
              <a:avLst/>
            </a:prstGeom>
            <a:solidFill>
              <a:srgbClr val="DE682D"/>
            </a:solidFill>
            <a:ln w="12700" cap="flat">
              <a:noFill/>
              <a:miter lim="400000"/>
            </a:ln>
            <a:effectLst/>
          </p:spPr>
          <p:txBody>
            <a:bodyPr wrap="square" lIns="45718" tIns="45718" rIns="45718" bIns="45718" numCol="1" anchor="ctr">
              <a:noAutofit/>
            </a:bodyPr>
            <a:lstStyle/>
            <a:p>
              <a:pPr>
                <a:defRPr>
                  <a:latin typeface="+mn-lt"/>
                  <a:ea typeface="+mn-ea"/>
                  <a:cs typeface="+mn-cs"/>
                  <a:sym typeface="Calibri"/>
                </a:defRPr>
              </a:pPr>
            </a:p>
          </p:txBody>
        </p:sp>
        <p:sp>
          <p:nvSpPr>
            <p:cNvPr id="1070" name="Arrow 2"/>
            <p:cNvSpPr/>
            <p:nvPr/>
          </p:nvSpPr>
          <p:spPr>
            <a:xfrm>
              <a:off x="114379" y="183189"/>
              <a:ext cx="706510" cy="5688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49" y="0"/>
                  </a:moveTo>
                  <a:cubicBezTo>
                    <a:pt x="8457" y="0"/>
                    <a:pt x="6373" y="1103"/>
                    <a:pt x="4819" y="2903"/>
                  </a:cubicBezTo>
                  <a:lnTo>
                    <a:pt x="6744" y="6147"/>
                  </a:lnTo>
                  <a:cubicBezTo>
                    <a:pt x="7744" y="4819"/>
                    <a:pt x="9169" y="3989"/>
                    <a:pt x="10749" y="3989"/>
                  </a:cubicBezTo>
                  <a:cubicBezTo>
                    <a:pt x="13751" y="3989"/>
                    <a:pt x="16189" y="6985"/>
                    <a:pt x="16232" y="10700"/>
                  </a:cubicBezTo>
                  <a:lnTo>
                    <a:pt x="14265" y="10700"/>
                  </a:lnTo>
                  <a:lnTo>
                    <a:pt x="17933" y="16883"/>
                  </a:lnTo>
                  <a:lnTo>
                    <a:pt x="21600" y="10700"/>
                  </a:lnTo>
                  <a:lnTo>
                    <a:pt x="19444" y="10700"/>
                  </a:lnTo>
                  <a:cubicBezTo>
                    <a:pt x="19401" y="4782"/>
                    <a:pt x="15525" y="0"/>
                    <a:pt x="10749" y="0"/>
                  </a:cubicBezTo>
                  <a:close/>
                  <a:moveTo>
                    <a:pt x="3667" y="4515"/>
                  </a:moveTo>
                  <a:lnTo>
                    <a:pt x="0" y="10700"/>
                  </a:lnTo>
                  <a:lnTo>
                    <a:pt x="2054" y="10700"/>
                  </a:lnTo>
                  <a:cubicBezTo>
                    <a:pt x="2053" y="10733"/>
                    <a:pt x="2054" y="10767"/>
                    <a:pt x="2054" y="10801"/>
                  </a:cubicBezTo>
                  <a:cubicBezTo>
                    <a:pt x="2054" y="16766"/>
                    <a:pt x="5946" y="21600"/>
                    <a:pt x="10749" y="21600"/>
                  </a:cubicBezTo>
                  <a:cubicBezTo>
                    <a:pt x="13080" y="21600"/>
                    <a:pt x="15197" y="20461"/>
                    <a:pt x="16759" y="18607"/>
                  </a:cubicBezTo>
                  <a:lnTo>
                    <a:pt x="14814" y="15375"/>
                  </a:lnTo>
                  <a:cubicBezTo>
                    <a:pt x="13811" y="16749"/>
                    <a:pt x="12360" y="17611"/>
                    <a:pt x="10749" y="17611"/>
                  </a:cubicBezTo>
                  <a:cubicBezTo>
                    <a:pt x="7720" y="17611"/>
                    <a:pt x="5266" y="14563"/>
                    <a:pt x="5266" y="10801"/>
                  </a:cubicBezTo>
                  <a:cubicBezTo>
                    <a:pt x="5266" y="10767"/>
                    <a:pt x="5265" y="10733"/>
                    <a:pt x="5266" y="10700"/>
                  </a:cubicBezTo>
                  <a:lnTo>
                    <a:pt x="7335" y="10700"/>
                  </a:lnTo>
                  <a:lnTo>
                    <a:pt x="3667" y="4515"/>
                  </a:ln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mn-lt"/>
                  <a:ea typeface="+mn-ea"/>
                  <a:cs typeface="+mn-cs"/>
                  <a:sym typeface="Calibri"/>
                </a:defRPr>
              </a:pPr>
            </a:p>
          </p:txBody>
        </p:sp>
      </p:gr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71769"/>
        </a:solidFill>
      </p:bgPr>
    </p:bg>
    <p:spTree>
      <p:nvGrpSpPr>
        <p:cNvPr id="1" name=""/>
        <p:cNvGrpSpPr/>
        <p:nvPr/>
      </p:nvGrpSpPr>
      <p:grpSpPr>
        <a:xfrm>
          <a:off x="0" y="0"/>
          <a:ext cx="0" cy="0"/>
          <a:chOff x="0" y="0"/>
          <a:chExt cx="0" cy="0"/>
        </a:xfrm>
      </p:grpSpPr>
      <p:sp>
        <p:nvSpPr>
          <p:cNvPr id="1073" name="AutoShape 2"/>
          <p:cNvSpPr/>
          <p:nvPr/>
        </p:nvSpPr>
        <p:spPr>
          <a:xfrm>
            <a:off x="685799" y="685799"/>
            <a:ext cx="11506201" cy="6172201"/>
          </a:xfrm>
          <a:prstGeom prst="rect">
            <a:avLst/>
          </a:prstGeom>
          <a:solidFill>
            <a:srgbClr val="FAC825"/>
          </a:solidFill>
          <a:ln w="12700">
            <a:miter lim="400000"/>
          </a:ln>
        </p:spPr>
        <p:txBody>
          <a:bodyPr lIns="30479" tIns="30479" rIns="30479" bIns="30479"/>
          <a:lstStyle/>
          <a:p>
            <a:pPr defTabSz="609600">
              <a:defRPr sz="1200">
                <a:latin typeface="+mn-lt"/>
                <a:ea typeface="+mn-ea"/>
                <a:cs typeface="+mn-cs"/>
                <a:sym typeface="Calibri"/>
              </a:defRPr>
            </a:pPr>
          </a:p>
        </p:txBody>
      </p:sp>
      <p:sp>
        <p:nvSpPr>
          <p:cNvPr id="1074" name="Conclusion"/>
          <p:cNvSpPr txBox="1"/>
          <p:nvPr/>
        </p:nvSpPr>
        <p:spPr>
          <a:xfrm>
            <a:off x="821255" y="969675"/>
            <a:ext cx="11144386" cy="8442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09600">
              <a:lnSpc>
                <a:spcPts val="5800"/>
              </a:lnSpc>
              <a:defRPr spc="-139" sz="5600">
                <a:solidFill>
                  <a:srgbClr val="171769"/>
                </a:solidFill>
                <a:latin typeface="HK Grotesk Bold Bold"/>
                <a:ea typeface="HK Grotesk Bold Bold"/>
                <a:cs typeface="HK Grotesk Bold Bold"/>
                <a:sym typeface="HK Grotesk Bold Bold"/>
              </a:defRPr>
            </a:lvl1pPr>
          </a:lstStyle>
          <a:p>
            <a:pPr/>
            <a:r>
              <a:t>Conclusion</a:t>
            </a:r>
          </a:p>
        </p:txBody>
      </p:sp>
      <p:sp>
        <p:nvSpPr>
          <p:cNvPr id="1075" name="Circle"/>
          <p:cNvSpPr/>
          <p:nvPr/>
        </p:nvSpPr>
        <p:spPr>
          <a:xfrm>
            <a:off x="7332464" y="924182"/>
            <a:ext cx="935267" cy="935265"/>
          </a:xfrm>
          <a:prstGeom prst="ellipse">
            <a:avLst/>
          </a:prstGeom>
          <a:solidFill>
            <a:srgbClr val="DE682D"/>
          </a:solidFill>
          <a:ln w="12700">
            <a:miter lim="400000"/>
          </a:ln>
        </p:spPr>
        <p:txBody>
          <a:bodyPr lIns="45718" tIns="45718" rIns="45718" bIns="45718" anchor="ctr"/>
          <a:lstStyle/>
          <a:p>
            <a:pPr>
              <a:defRPr>
                <a:latin typeface="+mn-lt"/>
                <a:ea typeface="+mn-ea"/>
                <a:cs typeface="+mn-cs"/>
                <a:sym typeface="Calibri"/>
              </a:defRPr>
            </a:pPr>
          </a:p>
        </p:txBody>
      </p:sp>
      <p:sp>
        <p:nvSpPr>
          <p:cNvPr id="1076" name="Circle"/>
          <p:cNvSpPr/>
          <p:nvPr/>
        </p:nvSpPr>
        <p:spPr>
          <a:xfrm>
            <a:off x="6080393" y="924182"/>
            <a:ext cx="935267" cy="935265"/>
          </a:xfrm>
          <a:prstGeom prst="ellipse">
            <a:avLst/>
          </a:prstGeom>
          <a:solidFill>
            <a:srgbClr val="DE682D"/>
          </a:solidFill>
          <a:ln w="12700">
            <a:miter lim="400000"/>
          </a:ln>
        </p:spPr>
        <p:txBody>
          <a:bodyPr lIns="45718" tIns="45718" rIns="45718" bIns="45718" anchor="ctr"/>
          <a:lstStyle/>
          <a:p>
            <a:pPr>
              <a:defRPr>
                <a:latin typeface="+mn-lt"/>
                <a:ea typeface="+mn-ea"/>
                <a:cs typeface="+mn-cs"/>
                <a:sym typeface="Calibri"/>
              </a:defRPr>
            </a:pPr>
          </a:p>
        </p:txBody>
      </p:sp>
      <p:sp>
        <p:nvSpPr>
          <p:cNvPr id="1077" name="Apple"/>
          <p:cNvSpPr/>
          <p:nvPr/>
        </p:nvSpPr>
        <p:spPr>
          <a:xfrm>
            <a:off x="7596905" y="1160607"/>
            <a:ext cx="406387" cy="462414"/>
          </a:xfrm>
          <a:custGeom>
            <a:avLst/>
            <a:gdLst/>
            <a:ahLst/>
            <a:cxnLst>
              <a:cxn ang="0">
                <a:pos x="wd2" y="hd2"/>
              </a:cxn>
              <a:cxn ang="5400000">
                <a:pos x="wd2" y="hd2"/>
              </a:cxn>
              <a:cxn ang="10800000">
                <a:pos x="wd2" y="hd2"/>
              </a:cxn>
              <a:cxn ang="16200000">
                <a:pos x="wd2" y="hd2"/>
              </a:cxn>
            </a:cxnLst>
            <a:rect l="0" t="0" r="r" b="b"/>
            <a:pathLst>
              <a:path w="17410" h="20613" fill="norm" stroke="1" extrusionOk="0">
                <a:moveTo>
                  <a:pt x="0" y="2"/>
                </a:moveTo>
                <a:cubicBezTo>
                  <a:pt x="1451" y="3943"/>
                  <a:pt x="5157" y="4456"/>
                  <a:pt x="6978" y="3382"/>
                </a:cubicBezTo>
                <a:cubicBezTo>
                  <a:pt x="7286" y="3563"/>
                  <a:pt x="8060" y="4073"/>
                  <a:pt x="8550" y="4884"/>
                </a:cubicBezTo>
                <a:cubicBezTo>
                  <a:pt x="8454" y="5252"/>
                  <a:pt x="8387" y="5636"/>
                  <a:pt x="8341" y="6039"/>
                </a:cubicBezTo>
                <a:cubicBezTo>
                  <a:pt x="7169" y="5159"/>
                  <a:pt x="4412" y="3710"/>
                  <a:pt x="1571" y="6696"/>
                </a:cubicBezTo>
                <a:cubicBezTo>
                  <a:pt x="-2090" y="10545"/>
                  <a:pt x="1666" y="17304"/>
                  <a:pt x="3532" y="19171"/>
                </a:cubicBezTo>
                <a:cubicBezTo>
                  <a:pt x="5051" y="20690"/>
                  <a:pt x="7284" y="21033"/>
                  <a:pt x="8895" y="20084"/>
                </a:cubicBezTo>
                <a:cubicBezTo>
                  <a:pt x="10541" y="20966"/>
                  <a:pt x="12760" y="20533"/>
                  <a:pt x="14220" y="18952"/>
                </a:cubicBezTo>
                <a:cubicBezTo>
                  <a:pt x="16014" y="17010"/>
                  <a:pt x="19510" y="10100"/>
                  <a:pt x="15705" y="6404"/>
                </a:cubicBezTo>
                <a:cubicBezTo>
                  <a:pt x="12821" y="3604"/>
                  <a:pt x="10177" y="5030"/>
                  <a:pt x="8996" y="5962"/>
                </a:cubicBezTo>
                <a:cubicBezTo>
                  <a:pt x="9362" y="4276"/>
                  <a:pt x="10299" y="2881"/>
                  <a:pt x="11830" y="1818"/>
                </a:cubicBezTo>
                <a:cubicBezTo>
                  <a:pt x="12127" y="1605"/>
                  <a:pt x="11429" y="972"/>
                  <a:pt x="11062" y="1235"/>
                </a:cubicBezTo>
                <a:cubicBezTo>
                  <a:pt x="9865" y="2172"/>
                  <a:pt x="9134" y="3168"/>
                  <a:pt x="8722" y="4327"/>
                </a:cubicBezTo>
                <a:cubicBezTo>
                  <a:pt x="8152" y="3554"/>
                  <a:pt x="7406" y="3094"/>
                  <a:pt x="7137" y="2944"/>
                </a:cubicBezTo>
                <a:cubicBezTo>
                  <a:pt x="6952" y="2300"/>
                  <a:pt x="6374" y="756"/>
                  <a:pt x="4976" y="243"/>
                </a:cubicBezTo>
                <a:cubicBezTo>
                  <a:pt x="2769" y="-567"/>
                  <a:pt x="2384" y="993"/>
                  <a:pt x="0" y="2"/>
                </a:cubicBezTo>
                <a:close/>
              </a:path>
            </a:pathLst>
          </a:custGeom>
          <a:solidFill>
            <a:srgbClr val="FFFFFF"/>
          </a:solidFill>
          <a:ln w="12700">
            <a:miter lim="400000"/>
          </a:ln>
        </p:spPr>
        <p:txBody>
          <a:bodyPr lIns="45718" tIns="45718" rIns="45718" bIns="45718" anchor="ctr"/>
          <a:lstStyle/>
          <a:p>
            <a:pPr/>
          </a:p>
        </p:txBody>
      </p:sp>
      <p:sp>
        <p:nvSpPr>
          <p:cNvPr id="1078" name="Circle"/>
          <p:cNvSpPr/>
          <p:nvPr/>
        </p:nvSpPr>
        <p:spPr>
          <a:xfrm>
            <a:off x="8584535" y="924182"/>
            <a:ext cx="935267" cy="935265"/>
          </a:xfrm>
          <a:prstGeom prst="ellipse">
            <a:avLst/>
          </a:prstGeom>
          <a:solidFill>
            <a:srgbClr val="DE682D"/>
          </a:solidFill>
          <a:ln w="12700">
            <a:miter lim="400000"/>
          </a:ln>
        </p:spPr>
        <p:txBody>
          <a:bodyPr lIns="45718" tIns="45718" rIns="45718" bIns="45718" anchor="ctr"/>
          <a:lstStyle/>
          <a:p>
            <a:pPr>
              <a:defRPr>
                <a:latin typeface="+mn-lt"/>
                <a:ea typeface="+mn-ea"/>
                <a:cs typeface="+mn-cs"/>
                <a:sym typeface="Calibri"/>
              </a:defRPr>
            </a:pPr>
          </a:p>
        </p:txBody>
      </p:sp>
      <p:sp>
        <p:nvSpPr>
          <p:cNvPr id="1079" name="Home"/>
          <p:cNvSpPr/>
          <p:nvPr/>
        </p:nvSpPr>
        <p:spPr>
          <a:xfrm>
            <a:off x="6176283" y="1058849"/>
            <a:ext cx="743488" cy="6659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solidFill>
            <a:srgbClr val="FFFFFF"/>
          </a:solidFill>
          <a:ln w="12700">
            <a:miter lim="400000"/>
          </a:ln>
        </p:spPr>
        <p:txBody>
          <a:bodyPr lIns="45718" tIns="45718" rIns="45718" bIns="45718" anchor="ctr"/>
          <a:lstStyle/>
          <a:p>
            <a:pPr>
              <a:defRPr>
                <a:latin typeface="+mn-lt"/>
                <a:ea typeface="+mn-ea"/>
                <a:cs typeface="+mn-cs"/>
                <a:sym typeface="Calibri"/>
              </a:defRPr>
            </a:pPr>
          </a:p>
        </p:txBody>
      </p:sp>
      <p:sp>
        <p:nvSpPr>
          <p:cNvPr id="1080" name="Park"/>
          <p:cNvSpPr/>
          <p:nvPr/>
        </p:nvSpPr>
        <p:spPr>
          <a:xfrm>
            <a:off x="8866699" y="1143183"/>
            <a:ext cx="496795" cy="4972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963" y="0"/>
                </a:moveTo>
                <a:cubicBezTo>
                  <a:pt x="2669" y="0"/>
                  <a:pt x="0" y="2664"/>
                  <a:pt x="0" y="5956"/>
                </a:cubicBezTo>
                <a:cubicBezTo>
                  <a:pt x="0" y="8946"/>
                  <a:pt x="2204" y="11423"/>
                  <a:pt x="5077" y="11850"/>
                </a:cubicBezTo>
                <a:lnTo>
                  <a:pt x="4564" y="18406"/>
                </a:lnTo>
                <a:lnTo>
                  <a:pt x="5779" y="18406"/>
                </a:lnTo>
                <a:lnTo>
                  <a:pt x="6147" y="18406"/>
                </a:lnTo>
                <a:lnTo>
                  <a:pt x="7363" y="18406"/>
                </a:lnTo>
                <a:lnTo>
                  <a:pt x="6849" y="11850"/>
                </a:lnTo>
                <a:cubicBezTo>
                  <a:pt x="9723" y="11423"/>
                  <a:pt x="11927" y="8946"/>
                  <a:pt x="11927" y="5956"/>
                </a:cubicBezTo>
                <a:cubicBezTo>
                  <a:pt x="11927" y="2664"/>
                  <a:pt x="9258" y="0"/>
                  <a:pt x="5963" y="0"/>
                </a:cubicBezTo>
                <a:close/>
                <a:moveTo>
                  <a:pt x="10943" y="13317"/>
                </a:moveTo>
                <a:lnTo>
                  <a:pt x="10943" y="16199"/>
                </a:lnTo>
                <a:lnTo>
                  <a:pt x="10311" y="16199"/>
                </a:lnTo>
                <a:lnTo>
                  <a:pt x="10311" y="17111"/>
                </a:lnTo>
                <a:lnTo>
                  <a:pt x="10943" y="17111"/>
                </a:lnTo>
                <a:lnTo>
                  <a:pt x="10943" y="18406"/>
                </a:lnTo>
                <a:lnTo>
                  <a:pt x="11716" y="18406"/>
                </a:lnTo>
                <a:lnTo>
                  <a:pt x="11716" y="17111"/>
                </a:lnTo>
                <a:lnTo>
                  <a:pt x="20223" y="17111"/>
                </a:lnTo>
                <a:lnTo>
                  <a:pt x="20223" y="18406"/>
                </a:lnTo>
                <a:lnTo>
                  <a:pt x="20952" y="18406"/>
                </a:lnTo>
                <a:lnTo>
                  <a:pt x="20952" y="17111"/>
                </a:lnTo>
                <a:lnTo>
                  <a:pt x="21583" y="17111"/>
                </a:lnTo>
                <a:lnTo>
                  <a:pt x="21583" y="16199"/>
                </a:lnTo>
                <a:lnTo>
                  <a:pt x="20952" y="16199"/>
                </a:lnTo>
                <a:lnTo>
                  <a:pt x="20952" y="13317"/>
                </a:lnTo>
                <a:lnTo>
                  <a:pt x="10943" y="13317"/>
                </a:lnTo>
                <a:close/>
                <a:moveTo>
                  <a:pt x="11716" y="14229"/>
                </a:moveTo>
                <a:lnTo>
                  <a:pt x="20228" y="14229"/>
                </a:lnTo>
                <a:lnTo>
                  <a:pt x="20228" y="14737"/>
                </a:lnTo>
                <a:lnTo>
                  <a:pt x="11716" y="14737"/>
                </a:lnTo>
                <a:lnTo>
                  <a:pt x="11716" y="14229"/>
                </a:lnTo>
                <a:close/>
                <a:moveTo>
                  <a:pt x="11716" y="15649"/>
                </a:moveTo>
                <a:lnTo>
                  <a:pt x="20223" y="15649"/>
                </a:lnTo>
                <a:lnTo>
                  <a:pt x="20223" y="16199"/>
                </a:lnTo>
                <a:lnTo>
                  <a:pt x="11716" y="16199"/>
                </a:lnTo>
                <a:lnTo>
                  <a:pt x="11716" y="15649"/>
                </a:lnTo>
                <a:close/>
                <a:moveTo>
                  <a:pt x="0" y="19184"/>
                </a:moveTo>
                <a:lnTo>
                  <a:pt x="0" y="21600"/>
                </a:lnTo>
                <a:lnTo>
                  <a:pt x="21600" y="21600"/>
                </a:lnTo>
                <a:lnTo>
                  <a:pt x="21600" y="19184"/>
                </a:lnTo>
                <a:lnTo>
                  <a:pt x="0" y="19184"/>
                </a:lnTo>
                <a:close/>
              </a:path>
            </a:pathLst>
          </a:custGeom>
          <a:solidFill>
            <a:srgbClr val="FFFFFF"/>
          </a:solidFill>
          <a:ln w="12700">
            <a:miter lim="400000"/>
          </a:ln>
        </p:spPr>
        <p:txBody>
          <a:bodyPr lIns="45718" tIns="45718" rIns="45718" bIns="45718" anchor="ctr"/>
          <a:lstStyle/>
          <a:p>
            <a:pPr>
              <a:defRPr>
                <a:latin typeface="+mn-lt"/>
                <a:ea typeface="+mn-ea"/>
                <a:cs typeface="+mn-cs"/>
                <a:sym typeface="Calibri"/>
              </a:defRPr>
            </a:pPr>
          </a:p>
        </p:txBody>
      </p:sp>
      <p:grpSp>
        <p:nvGrpSpPr>
          <p:cNvPr id="1083" name="Group"/>
          <p:cNvGrpSpPr/>
          <p:nvPr/>
        </p:nvGrpSpPr>
        <p:grpSpPr>
          <a:xfrm>
            <a:off x="-145553" y="6301018"/>
            <a:ext cx="12331270" cy="614531"/>
            <a:chOff x="0" y="0"/>
            <a:chExt cx="12331269" cy="614529"/>
          </a:xfrm>
        </p:grpSpPr>
        <p:sp>
          <p:nvSpPr>
            <p:cNvPr id="1081" name="Rectangle"/>
            <p:cNvSpPr/>
            <p:nvPr/>
          </p:nvSpPr>
          <p:spPr>
            <a:xfrm>
              <a:off x="0" y="0"/>
              <a:ext cx="12331270" cy="614530"/>
            </a:xfrm>
            <a:prstGeom prst="rect">
              <a:avLst/>
            </a:prstGeom>
            <a:solidFill>
              <a:srgbClr val="FFFFFF"/>
            </a:solidFill>
            <a:ln w="12700" cap="flat">
              <a:noFill/>
              <a:miter lim="400000"/>
            </a:ln>
            <a:effectLst>
              <a:outerShdw sx="100000" sy="100000" kx="0" ky="0" algn="b" rotWithShape="0" blurRad="25400" dist="12700" dir="5400000">
                <a:srgbClr val="000000">
                  <a:alpha val="35000"/>
                </a:srgbClr>
              </a:outerShdw>
            </a:effectLst>
          </p:spPr>
          <p:txBody>
            <a:bodyPr wrap="square" lIns="45718" tIns="45718" rIns="45718" bIns="45718" numCol="1" anchor="ctr">
              <a:noAutofit/>
            </a:bodyPr>
            <a:lstStyle/>
            <a:p>
              <a:pPr defTabSz="609600">
                <a:defRPr sz="1000">
                  <a:latin typeface="+mn-lt"/>
                  <a:ea typeface="+mn-ea"/>
                  <a:cs typeface="+mn-cs"/>
                  <a:sym typeface="Calibri"/>
                </a:defRPr>
              </a:pPr>
            </a:p>
          </p:txBody>
        </p:sp>
        <p:pic>
          <p:nvPicPr>
            <p:cNvPr id="1082" name="Screen Shot 2020-06-30 at 10.24.14 AM.png" descr="Screen Shot 2020-06-30 at 10.24.14 AM.png"/>
            <p:cNvPicPr>
              <a:picLocks noChangeAspect="1"/>
            </p:cNvPicPr>
            <p:nvPr/>
          </p:nvPicPr>
          <p:blipFill>
            <a:blip r:embed="rId2">
              <a:extLst/>
            </a:blip>
            <a:stretch>
              <a:fillRect/>
            </a:stretch>
          </p:blipFill>
          <p:spPr>
            <a:xfrm>
              <a:off x="1749239" y="47593"/>
              <a:ext cx="8984628" cy="519344"/>
            </a:xfrm>
            <a:prstGeom prst="rect">
              <a:avLst/>
            </a:prstGeom>
            <a:ln w="12700" cap="flat">
              <a:noFill/>
              <a:miter lim="400000"/>
            </a:ln>
            <a:effectLst/>
          </p:spPr>
        </p:pic>
      </p:grpSp>
      <p:pic>
        <p:nvPicPr>
          <p:cNvPr id="1084" name="Picture 3" descr="Picture 3"/>
          <p:cNvPicPr>
            <a:picLocks noChangeAspect="1"/>
          </p:cNvPicPr>
          <p:nvPr/>
        </p:nvPicPr>
        <p:blipFill>
          <a:blip r:embed="rId3">
            <a:extLst/>
          </a:blip>
          <a:srcRect l="3953" t="6644" r="3953" b="0"/>
          <a:stretch>
            <a:fillRect/>
          </a:stretch>
        </p:blipFill>
        <p:spPr>
          <a:xfrm>
            <a:off x="134297" y="2108298"/>
            <a:ext cx="4392653" cy="3665731"/>
          </a:xfrm>
          <a:prstGeom prst="rect">
            <a:avLst/>
          </a:prstGeom>
          <a:ln w="12700">
            <a:miter lim="400000"/>
          </a:ln>
        </p:spPr>
      </p:pic>
      <p:sp>
        <p:nvSpPr>
          <p:cNvPr id="1085" name="TextBox 1"/>
          <p:cNvSpPr txBox="1"/>
          <p:nvPr/>
        </p:nvSpPr>
        <p:spPr>
          <a:xfrm>
            <a:off x="4970530" y="1877192"/>
            <a:ext cx="7073260" cy="482476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42900" indent="-342900">
              <a:spcBef>
                <a:spcPts val="1000"/>
              </a:spcBef>
              <a:buSzPct val="100000"/>
              <a:buFont typeface="Arial"/>
              <a:buChar char="•"/>
              <a:defRPr sz="2400">
                <a:solidFill>
                  <a:srgbClr val="1A1769"/>
                </a:solidFill>
                <a:latin typeface="HK Grotesk Bold Bold"/>
                <a:ea typeface="HK Grotesk Bold Bold"/>
                <a:cs typeface="HK Grotesk Bold Bold"/>
                <a:sym typeface="HK Grotesk Bold Bold"/>
              </a:defRPr>
            </a:pPr>
            <a:r>
              <a:t>Local health departments are at a critical juncture</a:t>
            </a:r>
          </a:p>
          <a:p>
            <a:pPr marL="342900" indent="-342900">
              <a:spcBef>
                <a:spcPts val="1000"/>
              </a:spcBef>
              <a:buSzPct val="100000"/>
              <a:buFont typeface="Arial"/>
              <a:buChar char="•"/>
              <a:defRPr sz="2400">
                <a:solidFill>
                  <a:srgbClr val="1A1769"/>
                </a:solidFill>
                <a:latin typeface="HK Grotesk Bold Bold"/>
                <a:ea typeface="HK Grotesk Bold Bold"/>
                <a:cs typeface="HK Grotesk Bold Bold"/>
                <a:sym typeface="HK Grotesk Bold Bold"/>
              </a:defRPr>
            </a:pPr>
            <a:r>
              <a:t>We must support a comprehensive public health system to protect our society from COVID-19, &amp; prevent the disproportionate impacts of the next public health threat </a:t>
            </a:r>
          </a:p>
          <a:p>
            <a:pPr marL="342900" indent="-342900">
              <a:spcBef>
                <a:spcPts val="1000"/>
              </a:spcBef>
              <a:buSzPct val="100000"/>
              <a:buFont typeface="Arial"/>
              <a:buChar char="•"/>
              <a:defRPr sz="2400">
                <a:solidFill>
                  <a:srgbClr val="1A1769"/>
                </a:solidFill>
                <a:latin typeface="HK Grotesk Bold Bold"/>
                <a:ea typeface="HK Grotesk Bold Bold"/>
                <a:cs typeface="HK Grotesk Bold Bold"/>
                <a:sym typeface="HK Grotesk Bold Bold"/>
              </a:defRPr>
            </a:pPr>
            <a:r>
              <a:t>Investing in funding robust and resilient local health departments will protect our residents most impacted by health inequities and keep everyone safe and healthy</a:t>
            </a:r>
            <a:endParaRPr>
              <a:latin typeface="+mn-lt"/>
              <a:ea typeface="+mn-ea"/>
              <a:cs typeface="+mn-cs"/>
              <a:sym typeface="Calibri"/>
            </a:endParaRPr>
          </a:p>
          <a:p>
            <a:pPr>
              <a:defRPr sz="2400">
                <a:latin typeface="+mn-lt"/>
                <a:ea typeface="+mn-ea"/>
                <a:cs typeface="+mn-cs"/>
                <a:sym typeface="Calibri"/>
              </a:defRPr>
            </a:pP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29285D"/>
        </a:solidFill>
      </p:bgPr>
    </p:bg>
    <p:spTree>
      <p:nvGrpSpPr>
        <p:cNvPr id="1" name=""/>
        <p:cNvGrpSpPr/>
        <p:nvPr/>
      </p:nvGrpSpPr>
      <p:grpSpPr>
        <a:xfrm>
          <a:off x="0" y="0"/>
          <a:ext cx="0" cy="0"/>
          <a:chOff x="0" y="0"/>
          <a:chExt cx="0" cy="0"/>
        </a:xfrm>
      </p:grpSpPr>
      <p:sp>
        <p:nvSpPr>
          <p:cNvPr id="1087" name="AutoShape 2"/>
          <p:cNvSpPr/>
          <p:nvPr/>
        </p:nvSpPr>
        <p:spPr>
          <a:xfrm>
            <a:off x="-1" y="990599"/>
            <a:ext cx="11252201" cy="5867401"/>
          </a:xfrm>
          <a:prstGeom prst="rect">
            <a:avLst/>
          </a:prstGeom>
          <a:solidFill>
            <a:srgbClr val="62A25D"/>
          </a:solidFill>
          <a:ln w="12700">
            <a:miter lim="400000"/>
          </a:ln>
        </p:spPr>
        <p:txBody>
          <a:bodyPr lIns="30479" tIns="30479" rIns="30479" bIns="30479"/>
          <a:lstStyle/>
          <a:p>
            <a:pPr defTabSz="609600">
              <a:defRPr sz="1200">
                <a:latin typeface="+mn-lt"/>
                <a:ea typeface="+mn-ea"/>
                <a:cs typeface="+mn-cs"/>
                <a:sym typeface="Calibri"/>
              </a:defRPr>
            </a:pPr>
          </a:p>
        </p:txBody>
      </p:sp>
      <p:sp>
        <p:nvSpPr>
          <p:cNvPr id="1088" name="TextBox 4"/>
          <p:cNvSpPr txBox="1"/>
          <p:nvPr/>
        </p:nvSpPr>
        <p:spPr>
          <a:xfrm>
            <a:off x="740687" y="1557068"/>
            <a:ext cx="6310722" cy="4074064"/>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defTabSz="609600">
              <a:lnSpc>
                <a:spcPts val="5800"/>
              </a:lnSpc>
              <a:defRPr spc="-117" sz="4700">
                <a:solidFill>
                  <a:srgbClr val="FFFFFF"/>
                </a:solidFill>
                <a:latin typeface="HK Grotesk Bold Bold"/>
                <a:ea typeface="HK Grotesk Bold Bold"/>
                <a:cs typeface="HK Grotesk Bold Bold"/>
                <a:sym typeface="HK Grotesk Bold Bold"/>
              </a:defRPr>
            </a:pPr>
            <a:r>
              <a:t>For more information, please check our Public Health Infrastructure </a:t>
            </a:r>
            <a:r>
              <a:rPr u="sng">
                <a:solidFill>
                  <a:srgbClr val="0000FF"/>
                </a:solidFill>
                <a:uFill>
                  <a:solidFill>
                    <a:srgbClr val="0000FF"/>
                  </a:solidFill>
                </a:uFill>
                <a:hlinkClick r:id="rId2" invalidUrl="" action="" tgtFrame="" tooltip="" history="1" highlightClick="0" endSnd="0"/>
              </a:rPr>
              <a:t>resources webpage</a:t>
            </a:r>
            <a:r>
              <a:t> &amp; report</a:t>
            </a:r>
          </a:p>
        </p:txBody>
      </p:sp>
      <p:grpSp>
        <p:nvGrpSpPr>
          <p:cNvPr id="1091" name="Group"/>
          <p:cNvGrpSpPr/>
          <p:nvPr/>
        </p:nvGrpSpPr>
        <p:grpSpPr>
          <a:xfrm>
            <a:off x="-145553" y="6301018"/>
            <a:ext cx="12331270" cy="614531"/>
            <a:chOff x="0" y="0"/>
            <a:chExt cx="12331269" cy="614529"/>
          </a:xfrm>
        </p:grpSpPr>
        <p:sp>
          <p:nvSpPr>
            <p:cNvPr id="1089" name="Rectangle"/>
            <p:cNvSpPr/>
            <p:nvPr/>
          </p:nvSpPr>
          <p:spPr>
            <a:xfrm>
              <a:off x="0" y="0"/>
              <a:ext cx="12331270" cy="614530"/>
            </a:xfrm>
            <a:prstGeom prst="rect">
              <a:avLst/>
            </a:prstGeom>
            <a:solidFill>
              <a:srgbClr val="FFFFFF"/>
            </a:solidFill>
            <a:ln w="12700" cap="flat">
              <a:noFill/>
              <a:miter lim="400000"/>
            </a:ln>
            <a:effectLst>
              <a:outerShdw sx="100000" sy="100000" kx="0" ky="0" algn="b" rotWithShape="0" blurRad="25400" dist="12700" dir="5400000">
                <a:srgbClr val="000000">
                  <a:alpha val="35000"/>
                </a:srgbClr>
              </a:outerShdw>
            </a:effectLst>
          </p:spPr>
          <p:txBody>
            <a:bodyPr wrap="square" lIns="45718" tIns="45718" rIns="45718" bIns="45718" numCol="1" anchor="ctr">
              <a:noAutofit/>
            </a:bodyPr>
            <a:lstStyle/>
            <a:p>
              <a:pPr defTabSz="609600">
                <a:defRPr sz="1000">
                  <a:latin typeface="+mn-lt"/>
                  <a:ea typeface="+mn-ea"/>
                  <a:cs typeface="+mn-cs"/>
                  <a:sym typeface="Calibri"/>
                </a:defRPr>
              </a:pPr>
            </a:p>
          </p:txBody>
        </p:sp>
        <p:pic>
          <p:nvPicPr>
            <p:cNvPr id="1090" name="Screen Shot 2020-06-30 at 10.24.14 AM.png" descr="Screen Shot 2020-06-30 at 10.24.14 AM.png"/>
            <p:cNvPicPr>
              <a:picLocks noChangeAspect="1"/>
            </p:cNvPicPr>
            <p:nvPr/>
          </p:nvPicPr>
          <p:blipFill>
            <a:blip r:embed="rId3">
              <a:extLst/>
            </a:blip>
            <a:stretch>
              <a:fillRect/>
            </a:stretch>
          </p:blipFill>
          <p:spPr>
            <a:xfrm>
              <a:off x="1749239" y="47593"/>
              <a:ext cx="8984628" cy="519344"/>
            </a:xfrm>
            <a:prstGeom prst="rect">
              <a:avLst/>
            </a:prstGeom>
            <a:ln w="12700" cap="flat">
              <a:noFill/>
              <a:miter lim="400000"/>
            </a:ln>
            <a:effectLst/>
          </p:spPr>
        </p:pic>
      </p:grpSp>
      <p:pic>
        <p:nvPicPr>
          <p:cNvPr id="1092" name="Screen Shot 2020-06-30 at 1.05.01 PM.png" descr="Screen Shot 2020-06-30 at 1.05.01 PM.png"/>
          <p:cNvPicPr>
            <a:picLocks noChangeAspect="1"/>
          </p:cNvPicPr>
          <p:nvPr/>
        </p:nvPicPr>
        <p:blipFill>
          <a:blip r:embed="rId4">
            <a:extLst/>
          </a:blip>
          <a:stretch>
            <a:fillRect/>
          </a:stretch>
        </p:blipFill>
        <p:spPr>
          <a:xfrm>
            <a:off x="8272088" y="1369984"/>
            <a:ext cx="3644064" cy="4713316"/>
          </a:xfrm>
          <a:prstGeom prst="rect">
            <a:avLst/>
          </a:prstGeom>
          <a:ln w="12700">
            <a:miter lim="400000"/>
          </a:ln>
          <a:effectLst>
            <a:outerShdw sx="100000" sy="100000" kx="0" ky="0" algn="b" rotWithShape="0" blurRad="254000" dist="127000" dir="16200000">
              <a:srgbClr val="000000">
                <a:alpha val="70000"/>
              </a:srgbClr>
            </a:outerShdw>
          </a:effectLst>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71769"/>
        </a:solidFill>
      </p:bgPr>
    </p:bg>
    <p:spTree>
      <p:nvGrpSpPr>
        <p:cNvPr id="1" name=""/>
        <p:cNvGrpSpPr/>
        <p:nvPr/>
      </p:nvGrpSpPr>
      <p:grpSpPr>
        <a:xfrm>
          <a:off x="0" y="0"/>
          <a:ext cx="0" cy="0"/>
          <a:chOff x="0" y="0"/>
          <a:chExt cx="0" cy="0"/>
        </a:xfrm>
      </p:grpSpPr>
      <p:sp>
        <p:nvSpPr>
          <p:cNvPr id="733" name="AutoShape 2"/>
          <p:cNvSpPr/>
          <p:nvPr/>
        </p:nvSpPr>
        <p:spPr>
          <a:xfrm>
            <a:off x="685799" y="685799"/>
            <a:ext cx="11506201" cy="6172201"/>
          </a:xfrm>
          <a:prstGeom prst="rect">
            <a:avLst/>
          </a:prstGeom>
          <a:solidFill>
            <a:srgbClr val="FAC825"/>
          </a:solidFill>
          <a:ln w="12700">
            <a:miter lim="400000"/>
          </a:ln>
        </p:spPr>
        <p:txBody>
          <a:bodyPr lIns="30479" tIns="30479" rIns="30479" bIns="30479"/>
          <a:lstStyle/>
          <a:p>
            <a:pPr defTabSz="609600">
              <a:defRPr sz="1200">
                <a:latin typeface="+mn-lt"/>
                <a:ea typeface="+mn-ea"/>
                <a:cs typeface="+mn-cs"/>
                <a:sym typeface="Calibri"/>
              </a:defRPr>
            </a:pPr>
          </a:p>
        </p:txBody>
      </p:sp>
      <p:sp>
        <p:nvSpPr>
          <p:cNvPr id="734" name="Investments in our local health departments will create healthy, vibrant communities for all"/>
          <p:cNvSpPr txBox="1"/>
          <p:nvPr/>
        </p:nvSpPr>
        <p:spPr>
          <a:xfrm>
            <a:off x="973097" y="1533660"/>
            <a:ext cx="9966932" cy="30540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609600">
              <a:lnSpc>
                <a:spcPts val="5800"/>
              </a:lnSpc>
              <a:defRPr spc="-139" sz="5600">
                <a:solidFill>
                  <a:srgbClr val="171769"/>
                </a:solidFill>
                <a:latin typeface="HK Grotesk Bold Bold"/>
                <a:ea typeface="HK Grotesk Bold Bold"/>
                <a:cs typeface="HK Grotesk Bold Bold"/>
                <a:sym typeface="HK Grotesk Bold Bold"/>
              </a:defRPr>
            </a:lvl1pPr>
          </a:lstStyle>
          <a:p>
            <a:pPr/>
            <a:r>
              <a:t>Investments in our local health departments will create healthy, vibrant communities for all</a:t>
            </a:r>
          </a:p>
        </p:txBody>
      </p:sp>
      <p:sp>
        <p:nvSpPr>
          <p:cNvPr id="735" name="Circle"/>
          <p:cNvSpPr/>
          <p:nvPr/>
        </p:nvSpPr>
        <p:spPr>
          <a:xfrm>
            <a:off x="5971267" y="4348662"/>
            <a:ext cx="935267" cy="935265"/>
          </a:xfrm>
          <a:prstGeom prst="ellipse">
            <a:avLst/>
          </a:prstGeom>
          <a:solidFill>
            <a:srgbClr val="DE682D"/>
          </a:solidFill>
          <a:ln w="12700">
            <a:miter lim="400000"/>
          </a:ln>
        </p:spPr>
        <p:txBody>
          <a:bodyPr lIns="45718" tIns="45718" rIns="45718" bIns="45718" anchor="ctr"/>
          <a:lstStyle/>
          <a:p>
            <a:pPr>
              <a:defRPr>
                <a:latin typeface="+mn-lt"/>
                <a:ea typeface="+mn-ea"/>
                <a:cs typeface="+mn-cs"/>
                <a:sym typeface="Calibri"/>
              </a:defRPr>
            </a:pPr>
          </a:p>
        </p:txBody>
      </p:sp>
      <p:sp>
        <p:nvSpPr>
          <p:cNvPr id="736" name="Circle"/>
          <p:cNvSpPr/>
          <p:nvPr/>
        </p:nvSpPr>
        <p:spPr>
          <a:xfrm>
            <a:off x="4719196" y="4348662"/>
            <a:ext cx="935267" cy="935265"/>
          </a:xfrm>
          <a:prstGeom prst="ellipse">
            <a:avLst/>
          </a:prstGeom>
          <a:solidFill>
            <a:srgbClr val="DE682D"/>
          </a:solidFill>
          <a:ln w="12700">
            <a:miter lim="400000"/>
          </a:ln>
        </p:spPr>
        <p:txBody>
          <a:bodyPr lIns="45718" tIns="45718" rIns="45718" bIns="45718" anchor="ctr"/>
          <a:lstStyle/>
          <a:p>
            <a:pPr>
              <a:defRPr>
                <a:latin typeface="+mn-lt"/>
                <a:ea typeface="+mn-ea"/>
                <a:cs typeface="+mn-cs"/>
                <a:sym typeface="Calibri"/>
              </a:defRPr>
            </a:pPr>
          </a:p>
        </p:txBody>
      </p:sp>
      <p:sp>
        <p:nvSpPr>
          <p:cNvPr id="737" name="Apple"/>
          <p:cNvSpPr/>
          <p:nvPr/>
        </p:nvSpPr>
        <p:spPr>
          <a:xfrm>
            <a:off x="6235707" y="4585087"/>
            <a:ext cx="406387" cy="462414"/>
          </a:xfrm>
          <a:custGeom>
            <a:avLst/>
            <a:gdLst/>
            <a:ahLst/>
            <a:cxnLst>
              <a:cxn ang="0">
                <a:pos x="wd2" y="hd2"/>
              </a:cxn>
              <a:cxn ang="5400000">
                <a:pos x="wd2" y="hd2"/>
              </a:cxn>
              <a:cxn ang="10800000">
                <a:pos x="wd2" y="hd2"/>
              </a:cxn>
              <a:cxn ang="16200000">
                <a:pos x="wd2" y="hd2"/>
              </a:cxn>
            </a:cxnLst>
            <a:rect l="0" t="0" r="r" b="b"/>
            <a:pathLst>
              <a:path w="17410" h="20613" fill="norm" stroke="1" extrusionOk="0">
                <a:moveTo>
                  <a:pt x="0" y="2"/>
                </a:moveTo>
                <a:cubicBezTo>
                  <a:pt x="1451" y="3943"/>
                  <a:pt x="5157" y="4456"/>
                  <a:pt x="6978" y="3382"/>
                </a:cubicBezTo>
                <a:cubicBezTo>
                  <a:pt x="7286" y="3563"/>
                  <a:pt x="8060" y="4073"/>
                  <a:pt x="8550" y="4884"/>
                </a:cubicBezTo>
                <a:cubicBezTo>
                  <a:pt x="8454" y="5252"/>
                  <a:pt x="8387" y="5636"/>
                  <a:pt x="8341" y="6039"/>
                </a:cubicBezTo>
                <a:cubicBezTo>
                  <a:pt x="7169" y="5159"/>
                  <a:pt x="4412" y="3710"/>
                  <a:pt x="1571" y="6696"/>
                </a:cubicBezTo>
                <a:cubicBezTo>
                  <a:pt x="-2090" y="10545"/>
                  <a:pt x="1666" y="17304"/>
                  <a:pt x="3532" y="19171"/>
                </a:cubicBezTo>
                <a:cubicBezTo>
                  <a:pt x="5051" y="20690"/>
                  <a:pt x="7284" y="21033"/>
                  <a:pt x="8895" y="20084"/>
                </a:cubicBezTo>
                <a:cubicBezTo>
                  <a:pt x="10541" y="20966"/>
                  <a:pt x="12760" y="20533"/>
                  <a:pt x="14220" y="18952"/>
                </a:cubicBezTo>
                <a:cubicBezTo>
                  <a:pt x="16014" y="17010"/>
                  <a:pt x="19510" y="10100"/>
                  <a:pt x="15705" y="6404"/>
                </a:cubicBezTo>
                <a:cubicBezTo>
                  <a:pt x="12821" y="3604"/>
                  <a:pt x="10177" y="5030"/>
                  <a:pt x="8996" y="5962"/>
                </a:cubicBezTo>
                <a:cubicBezTo>
                  <a:pt x="9362" y="4276"/>
                  <a:pt x="10299" y="2881"/>
                  <a:pt x="11830" y="1818"/>
                </a:cubicBezTo>
                <a:cubicBezTo>
                  <a:pt x="12127" y="1605"/>
                  <a:pt x="11429" y="972"/>
                  <a:pt x="11062" y="1235"/>
                </a:cubicBezTo>
                <a:cubicBezTo>
                  <a:pt x="9865" y="2172"/>
                  <a:pt x="9134" y="3168"/>
                  <a:pt x="8722" y="4327"/>
                </a:cubicBezTo>
                <a:cubicBezTo>
                  <a:pt x="8152" y="3554"/>
                  <a:pt x="7406" y="3094"/>
                  <a:pt x="7137" y="2944"/>
                </a:cubicBezTo>
                <a:cubicBezTo>
                  <a:pt x="6952" y="2300"/>
                  <a:pt x="6374" y="756"/>
                  <a:pt x="4976" y="243"/>
                </a:cubicBezTo>
                <a:cubicBezTo>
                  <a:pt x="2769" y="-567"/>
                  <a:pt x="2384" y="993"/>
                  <a:pt x="0" y="2"/>
                </a:cubicBezTo>
                <a:close/>
              </a:path>
            </a:pathLst>
          </a:custGeom>
          <a:solidFill>
            <a:srgbClr val="FFFFFF"/>
          </a:solidFill>
          <a:ln w="12700">
            <a:miter lim="400000"/>
          </a:ln>
        </p:spPr>
        <p:txBody>
          <a:bodyPr lIns="45718" tIns="45718" rIns="45718" bIns="45718" anchor="ctr"/>
          <a:lstStyle/>
          <a:p>
            <a:pPr/>
          </a:p>
        </p:txBody>
      </p:sp>
      <p:sp>
        <p:nvSpPr>
          <p:cNvPr id="738" name="Circle"/>
          <p:cNvSpPr/>
          <p:nvPr/>
        </p:nvSpPr>
        <p:spPr>
          <a:xfrm>
            <a:off x="7223337" y="4348662"/>
            <a:ext cx="935267" cy="935265"/>
          </a:xfrm>
          <a:prstGeom prst="ellipse">
            <a:avLst/>
          </a:prstGeom>
          <a:solidFill>
            <a:srgbClr val="DE682D"/>
          </a:solidFill>
          <a:ln w="12700">
            <a:miter lim="400000"/>
          </a:ln>
        </p:spPr>
        <p:txBody>
          <a:bodyPr lIns="45718" tIns="45718" rIns="45718" bIns="45718" anchor="ctr"/>
          <a:lstStyle/>
          <a:p>
            <a:pPr>
              <a:defRPr>
                <a:latin typeface="+mn-lt"/>
                <a:ea typeface="+mn-ea"/>
                <a:cs typeface="+mn-cs"/>
                <a:sym typeface="Calibri"/>
              </a:defRPr>
            </a:pPr>
          </a:p>
        </p:txBody>
      </p:sp>
      <p:sp>
        <p:nvSpPr>
          <p:cNvPr id="739" name="Home"/>
          <p:cNvSpPr/>
          <p:nvPr/>
        </p:nvSpPr>
        <p:spPr>
          <a:xfrm>
            <a:off x="4815085" y="4483329"/>
            <a:ext cx="743488" cy="6659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11938"/>
                </a:lnTo>
                <a:lnTo>
                  <a:pt x="3392" y="11938"/>
                </a:lnTo>
                <a:lnTo>
                  <a:pt x="3392" y="21600"/>
                </a:lnTo>
                <a:lnTo>
                  <a:pt x="8837" y="21600"/>
                </a:lnTo>
                <a:lnTo>
                  <a:pt x="8837" y="13819"/>
                </a:lnTo>
                <a:lnTo>
                  <a:pt x="12694" y="13819"/>
                </a:lnTo>
                <a:lnTo>
                  <a:pt x="12694" y="21600"/>
                </a:lnTo>
                <a:lnTo>
                  <a:pt x="18160" y="21600"/>
                </a:lnTo>
                <a:lnTo>
                  <a:pt x="18160" y="11938"/>
                </a:lnTo>
                <a:lnTo>
                  <a:pt x="21600" y="11938"/>
                </a:lnTo>
                <a:lnTo>
                  <a:pt x="18160" y="8135"/>
                </a:lnTo>
                <a:lnTo>
                  <a:pt x="18160" y="3553"/>
                </a:lnTo>
                <a:lnTo>
                  <a:pt x="16218" y="3553"/>
                </a:lnTo>
                <a:lnTo>
                  <a:pt x="16218" y="5984"/>
                </a:lnTo>
                <a:lnTo>
                  <a:pt x="10800" y="0"/>
                </a:lnTo>
                <a:close/>
              </a:path>
            </a:pathLst>
          </a:custGeom>
          <a:solidFill>
            <a:srgbClr val="FFFFFF"/>
          </a:solidFill>
          <a:ln w="12700">
            <a:miter lim="400000"/>
          </a:ln>
        </p:spPr>
        <p:txBody>
          <a:bodyPr lIns="45718" tIns="45718" rIns="45718" bIns="45718" anchor="ctr"/>
          <a:lstStyle/>
          <a:p>
            <a:pPr>
              <a:defRPr>
                <a:latin typeface="+mn-lt"/>
                <a:ea typeface="+mn-ea"/>
                <a:cs typeface="+mn-cs"/>
                <a:sym typeface="Calibri"/>
              </a:defRPr>
            </a:pPr>
          </a:p>
        </p:txBody>
      </p:sp>
      <p:sp>
        <p:nvSpPr>
          <p:cNvPr id="740" name="Park"/>
          <p:cNvSpPr/>
          <p:nvPr/>
        </p:nvSpPr>
        <p:spPr>
          <a:xfrm>
            <a:off x="7505501" y="4567664"/>
            <a:ext cx="496795" cy="4972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963" y="0"/>
                </a:moveTo>
                <a:cubicBezTo>
                  <a:pt x="2669" y="0"/>
                  <a:pt x="0" y="2664"/>
                  <a:pt x="0" y="5956"/>
                </a:cubicBezTo>
                <a:cubicBezTo>
                  <a:pt x="0" y="8946"/>
                  <a:pt x="2204" y="11423"/>
                  <a:pt x="5077" y="11850"/>
                </a:cubicBezTo>
                <a:lnTo>
                  <a:pt x="4564" y="18406"/>
                </a:lnTo>
                <a:lnTo>
                  <a:pt x="5779" y="18406"/>
                </a:lnTo>
                <a:lnTo>
                  <a:pt x="6147" y="18406"/>
                </a:lnTo>
                <a:lnTo>
                  <a:pt x="7363" y="18406"/>
                </a:lnTo>
                <a:lnTo>
                  <a:pt x="6849" y="11850"/>
                </a:lnTo>
                <a:cubicBezTo>
                  <a:pt x="9723" y="11423"/>
                  <a:pt x="11927" y="8946"/>
                  <a:pt x="11927" y="5956"/>
                </a:cubicBezTo>
                <a:cubicBezTo>
                  <a:pt x="11927" y="2664"/>
                  <a:pt x="9258" y="0"/>
                  <a:pt x="5963" y="0"/>
                </a:cubicBezTo>
                <a:close/>
                <a:moveTo>
                  <a:pt x="10943" y="13317"/>
                </a:moveTo>
                <a:lnTo>
                  <a:pt x="10943" y="16199"/>
                </a:lnTo>
                <a:lnTo>
                  <a:pt x="10311" y="16199"/>
                </a:lnTo>
                <a:lnTo>
                  <a:pt x="10311" y="17111"/>
                </a:lnTo>
                <a:lnTo>
                  <a:pt x="10943" y="17111"/>
                </a:lnTo>
                <a:lnTo>
                  <a:pt x="10943" y="18406"/>
                </a:lnTo>
                <a:lnTo>
                  <a:pt x="11716" y="18406"/>
                </a:lnTo>
                <a:lnTo>
                  <a:pt x="11716" y="17111"/>
                </a:lnTo>
                <a:lnTo>
                  <a:pt x="20223" y="17111"/>
                </a:lnTo>
                <a:lnTo>
                  <a:pt x="20223" y="18406"/>
                </a:lnTo>
                <a:lnTo>
                  <a:pt x="20952" y="18406"/>
                </a:lnTo>
                <a:lnTo>
                  <a:pt x="20952" y="17111"/>
                </a:lnTo>
                <a:lnTo>
                  <a:pt x="21583" y="17111"/>
                </a:lnTo>
                <a:lnTo>
                  <a:pt x="21583" y="16199"/>
                </a:lnTo>
                <a:lnTo>
                  <a:pt x="20952" y="16199"/>
                </a:lnTo>
                <a:lnTo>
                  <a:pt x="20952" y="13317"/>
                </a:lnTo>
                <a:lnTo>
                  <a:pt x="10943" y="13317"/>
                </a:lnTo>
                <a:close/>
                <a:moveTo>
                  <a:pt x="11716" y="14229"/>
                </a:moveTo>
                <a:lnTo>
                  <a:pt x="20228" y="14229"/>
                </a:lnTo>
                <a:lnTo>
                  <a:pt x="20228" y="14737"/>
                </a:lnTo>
                <a:lnTo>
                  <a:pt x="11716" y="14737"/>
                </a:lnTo>
                <a:lnTo>
                  <a:pt x="11716" y="14229"/>
                </a:lnTo>
                <a:close/>
                <a:moveTo>
                  <a:pt x="11716" y="15649"/>
                </a:moveTo>
                <a:lnTo>
                  <a:pt x="20223" y="15649"/>
                </a:lnTo>
                <a:lnTo>
                  <a:pt x="20223" y="16199"/>
                </a:lnTo>
                <a:lnTo>
                  <a:pt x="11716" y="16199"/>
                </a:lnTo>
                <a:lnTo>
                  <a:pt x="11716" y="15649"/>
                </a:lnTo>
                <a:close/>
                <a:moveTo>
                  <a:pt x="0" y="19184"/>
                </a:moveTo>
                <a:lnTo>
                  <a:pt x="0" y="21600"/>
                </a:lnTo>
                <a:lnTo>
                  <a:pt x="21600" y="21600"/>
                </a:lnTo>
                <a:lnTo>
                  <a:pt x="21600" y="19184"/>
                </a:lnTo>
                <a:lnTo>
                  <a:pt x="0" y="19184"/>
                </a:lnTo>
                <a:close/>
              </a:path>
            </a:pathLst>
          </a:custGeom>
          <a:solidFill>
            <a:srgbClr val="FFFFFF"/>
          </a:solidFill>
          <a:ln w="12700">
            <a:miter lim="400000"/>
          </a:ln>
        </p:spPr>
        <p:txBody>
          <a:bodyPr lIns="45718" tIns="45718" rIns="45718" bIns="45718" anchor="ctr"/>
          <a:lstStyle/>
          <a:p>
            <a:pPr>
              <a:defRPr>
                <a:latin typeface="+mn-lt"/>
                <a:ea typeface="+mn-ea"/>
                <a:cs typeface="+mn-cs"/>
                <a:sym typeface="Calibri"/>
              </a:defRPr>
            </a:pPr>
          </a:p>
        </p:txBody>
      </p:sp>
      <p:grpSp>
        <p:nvGrpSpPr>
          <p:cNvPr id="743" name="Group"/>
          <p:cNvGrpSpPr/>
          <p:nvPr/>
        </p:nvGrpSpPr>
        <p:grpSpPr>
          <a:xfrm>
            <a:off x="-145553" y="6301018"/>
            <a:ext cx="12331270" cy="614531"/>
            <a:chOff x="0" y="0"/>
            <a:chExt cx="12331269" cy="614529"/>
          </a:xfrm>
        </p:grpSpPr>
        <p:sp>
          <p:nvSpPr>
            <p:cNvPr id="741" name="Rectangle"/>
            <p:cNvSpPr/>
            <p:nvPr/>
          </p:nvSpPr>
          <p:spPr>
            <a:xfrm>
              <a:off x="0" y="0"/>
              <a:ext cx="12331270" cy="614530"/>
            </a:xfrm>
            <a:prstGeom prst="rect">
              <a:avLst/>
            </a:prstGeom>
            <a:solidFill>
              <a:srgbClr val="FFFFFF"/>
            </a:solidFill>
            <a:ln w="12700" cap="flat">
              <a:noFill/>
              <a:miter lim="400000"/>
            </a:ln>
            <a:effectLst>
              <a:outerShdw sx="100000" sy="100000" kx="0" ky="0" algn="b" rotWithShape="0" blurRad="25400" dist="12700" dir="5400000">
                <a:srgbClr val="000000">
                  <a:alpha val="35000"/>
                </a:srgbClr>
              </a:outerShdw>
            </a:effectLst>
          </p:spPr>
          <p:txBody>
            <a:bodyPr wrap="square" lIns="45718" tIns="45718" rIns="45718" bIns="45718" numCol="1" anchor="ctr">
              <a:noAutofit/>
            </a:bodyPr>
            <a:lstStyle/>
            <a:p>
              <a:pPr defTabSz="609600">
                <a:defRPr sz="1000">
                  <a:latin typeface="+mn-lt"/>
                  <a:ea typeface="+mn-ea"/>
                  <a:cs typeface="+mn-cs"/>
                  <a:sym typeface="Calibri"/>
                </a:defRPr>
              </a:pPr>
            </a:p>
          </p:txBody>
        </p:sp>
        <p:pic>
          <p:nvPicPr>
            <p:cNvPr id="742" name="Screen Shot 2020-06-30 at 10.24.14 AM.png" descr="Screen Shot 2020-06-30 at 10.24.14 AM.png"/>
            <p:cNvPicPr>
              <a:picLocks noChangeAspect="1"/>
            </p:cNvPicPr>
            <p:nvPr/>
          </p:nvPicPr>
          <p:blipFill>
            <a:blip r:embed="rId2">
              <a:extLst/>
            </a:blip>
            <a:stretch>
              <a:fillRect/>
            </a:stretch>
          </p:blipFill>
          <p:spPr>
            <a:xfrm>
              <a:off x="1749239" y="47593"/>
              <a:ext cx="8984628" cy="519344"/>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DE682D"/>
        </a:solidFill>
      </p:bgPr>
    </p:bg>
    <p:spTree>
      <p:nvGrpSpPr>
        <p:cNvPr id="1" name=""/>
        <p:cNvGrpSpPr/>
        <p:nvPr/>
      </p:nvGrpSpPr>
      <p:grpSpPr>
        <a:xfrm>
          <a:off x="0" y="0"/>
          <a:ext cx="0" cy="0"/>
          <a:chOff x="0" y="0"/>
          <a:chExt cx="0" cy="0"/>
        </a:xfrm>
      </p:grpSpPr>
      <p:sp>
        <p:nvSpPr>
          <p:cNvPr id="745" name="AutoShape 2"/>
          <p:cNvSpPr/>
          <p:nvPr/>
        </p:nvSpPr>
        <p:spPr>
          <a:xfrm>
            <a:off x="690994" y="609767"/>
            <a:ext cx="11521212" cy="6322117"/>
          </a:xfrm>
          <a:prstGeom prst="rect">
            <a:avLst/>
          </a:prstGeom>
          <a:solidFill>
            <a:srgbClr val="FFFFFF"/>
          </a:solidFill>
          <a:ln w="12700">
            <a:miter lim="400000"/>
          </a:ln>
        </p:spPr>
        <p:txBody>
          <a:bodyPr lIns="30479" tIns="30479" rIns="30479" bIns="30479"/>
          <a:lstStyle/>
          <a:p>
            <a:pPr defTabSz="609600">
              <a:defRPr sz="1200">
                <a:latin typeface="+mn-lt"/>
                <a:ea typeface="+mn-ea"/>
                <a:cs typeface="+mn-cs"/>
                <a:sym typeface="Calibri"/>
              </a:defRPr>
            </a:pPr>
          </a:p>
        </p:txBody>
      </p:sp>
      <p:sp>
        <p:nvSpPr>
          <p:cNvPr id="746" name="TextBox 3"/>
          <p:cNvSpPr txBox="1"/>
          <p:nvPr/>
        </p:nvSpPr>
        <p:spPr>
          <a:xfrm>
            <a:off x="872075" y="890152"/>
            <a:ext cx="10118168" cy="77620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609600">
              <a:lnSpc>
                <a:spcPts val="5800"/>
              </a:lnSpc>
              <a:defRPr spc="-159" sz="6400">
                <a:solidFill>
                  <a:srgbClr val="191769"/>
                </a:solidFill>
                <a:latin typeface="HK Grotesk Bold Bold"/>
                <a:ea typeface="HK Grotesk Bold Bold"/>
                <a:cs typeface="HK Grotesk Bold Bold"/>
                <a:sym typeface="HK Grotesk Bold Bold"/>
              </a:defRPr>
            </a:lvl1pPr>
          </a:lstStyle>
          <a:p>
            <a:pPr/>
            <a:r>
              <a:t>What Public Health Does</a:t>
            </a:r>
          </a:p>
        </p:txBody>
      </p:sp>
      <p:sp>
        <p:nvSpPr>
          <p:cNvPr id="747" name="Public health touches every aspect of our day, from the water we drink to the air we breathe…"/>
          <p:cNvSpPr txBox="1"/>
          <p:nvPr/>
        </p:nvSpPr>
        <p:spPr>
          <a:xfrm>
            <a:off x="1024987" y="1932225"/>
            <a:ext cx="5462823" cy="367720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139446" indent="-139446" defTabSz="557784">
              <a:lnSpc>
                <a:spcPct val="150000"/>
              </a:lnSpc>
              <a:spcBef>
                <a:spcPts val="300"/>
              </a:spcBef>
              <a:buSzPct val="100000"/>
              <a:buChar char="•"/>
              <a:defRPr sz="1647">
                <a:solidFill>
                  <a:srgbClr val="171769"/>
                </a:solidFill>
                <a:latin typeface="HK Grotesk Bold Bold"/>
                <a:ea typeface="HK Grotesk Bold Bold"/>
                <a:cs typeface="HK Grotesk Bold Bold"/>
                <a:sym typeface="HK Grotesk Bold Bold"/>
              </a:defRPr>
            </a:pPr>
            <a:r>
              <a:t>Public health touches every aspect of our day, from the water we drink to the air we breathe</a:t>
            </a:r>
          </a:p>
          <a:p>
            <a:pPr marL="139446" indent="-139446" defTabSz="557784">
              <a:lnSpc>
                <a:spcPct val="150000"/>
              </a:lnSpc>
              <a:spcBef>
                <a:spcPts val="300"/>
              </a:spcBef>
              <a:buSzPct val="100000"/>
              <a:buChar char="•"/>
              <a:defRPr sz="1647">
                <a:solidFill>
                  <a:srgbClr val="171769"/>
                </a:solidFill>
                <a:latin typeface="HK Grotesk Bold Bold"/>
                <a:ea typeface="HK Grotesk Bold Bold"/>
                <a:cs typeface="HK Grotesk Bold Bold"/>
                <a:sym typeface="HK Grotesk Bold Bold"/>
              </a:defRPr>
            </a:pPr>
            <a:r>
              <a:t>When all is well, public health professionals are largely invisible</a:t>
            </a:r>
          </a:p>
          <a:p>
            <a:pPr marL="139446" indent="-139446" defTabSz="557784">
              <a:lnSpc>
                <a:spcPct val="150000"/>
              </a:lnSpc>
              <a:spcBef>
                <a:spcPts val="300"/>
              </a:spcBef>
              <a:buSzPct val="100000"/>
              <a:buChar char="•"/>
              <a:defRPr sz="1647">
                <a:solidFill>
                  <a:srgbClr val="171769"/>
                </a:solidFill>
                <a:latin typeface="HK Grotesk Bold Bold"/>
                <a:ea typeface="HK Grotesk Bold Bold"/>
                <a:cs typeface="HK Grotesk Bold Bold"/>
                <a:sym typeface="HK Grotesk Bold Bold"/>
              </a:defRPr>
            </a:pPr>
            <a:r>
              <a:t>Amid COVID-19, many are learning what public health means for the first time &amp; why </a:t>
            </a:r>
            <a:r>
              <a:rPr b="1"/>
              <a:t>having a well-resourced public health system is critical to keeping communities across California safe and healthy</a:t>
            </a:r>
          </a:p>
        </p:txBody>
      </p:sp>
      <p:pic>
        <p:nvPicPr>
          <p:cNvPr id="748" name="Picture 3" descr="Picture 3"/>
          <p:cNvPicPr>
            <a:picLocks noChangeAspect="1"/>
          </p:cNvPicPr>
          <p:nvPr/>
        </p:nvPicPr>
        <p:blipFill>
          <a:blip r:embed="rId2">
            <a:extLst/>
          </a:blip>
          <a:stretch>
            <a:fillRect/>
          </a:stretch>
        </p:blipFill>
        <p:spPr>
          <a:xfrm>
            <a:off x="6844937" y="1734218"/>
            <a:ext cx="5347064" cy="3837015"/>
          </a:xfrm>
          <a:prstGeom prst="rect">
            <a:avLst/>
          </a:prstGeom>
          <a:ln w="12700">
            <a:miter lim="400000"/>
          </a:ln>
        </p:spPr>
      </p:pic>
      <p:grpSp>
        <p:nvGrpSpPr>
          <p:cNvPr id="751" name="Group"/>
          <p:cNvGrpSpPr/>
          <p:nvPr/>
        </p:nvGrpSpPr>
        <p:grpSpPr>
          <a:xfrm>
            <a:off x="-145553" y="6301018"/>
            <a:ext cx="12331270" cy="614531"/>
            <a:chOff x="0" y="0"/>
            <a:chExt cx="12331269" cy="614529"/>
          </a:xfrm>
        </p:grpSpPr>
        <p:sp>
          <p:nvSpPr>
            <p:cNvPr id="749" name="Rectangle"/>
            <p:cNvSpPr/>
            <p:nvPr/>
          </p:nvSpPr>
          <p:spPr>
            <a:xfrm>
              <a:off x="0" y="0"/>
              <a:ext cx="12331270" cy="614530"/>
            </a:xfrm>
            <a:prstGeom prst="rect">
              <a:avLst/>
            </a:prstGeom>
            <a:solidFill>
              <a:srgbClr val="FFFFFF"/>
            </a:solidFill>
            <a:ln w="12700" cap="flat">
              <a:noFill/>
              <a:miter lim="400000"/>
            </a:ln>
            <a:effectLst>
              <a:outerShdw sx="100000" sy="100000" kx="0" ky="0" algn="b" rotWithShape="0" blurRad="25400" dist="12700" dir="5400000">
                <a:srgbClr val="000000">
                  <a:alpha val="35000"/>
                </a:srgbClr>
              </a:outerShdw>
            </a:effectLst>
          </p:spPr>
          <p:txBody>
            <a:bodyPr wrap="square" lIns="45718" tIns="45718" rIns="45718" bIns="45718" numCol="1" anchor="ctr">
              <a:noAutofit/>
            </a:bodyPr>
            <a:lstStyle/>
            <a:p>
              <a:pPr defTabSz="609600">
                <a:defRPr sz="1000">
                  <a:latin typeface="+mn-lt"/>
                  <a:ea typeface="+mn-ea"/>
                  <a:cs typeface="+mn-cs"/>
                  <a:sym typeface="Calibri"/>
                </a:defRPr>
              </a:pPr>
            </a:p>
          </p:txBody>
        </p:sp>
        <p:pic>
          <p:nvPicPr>
            <p:cNvPr id="750" name="Screen Shot 2020-06-30 at 10.24.14 AM.png" descr="Screen Shot 2020-06-30 at 10.24.14 AM.png"/>
            <p:cNvPicPr>
              <a:picLocks noChangeAspect="1"/>
            </p:cNvPicPr>
            <p:nvPr/>
          </p:nvPicPr>
          <p:blipFill>
            <a:blip r:embed="rId3">
              <a:extLst/>
            </a:blip>
            <a:stretch>
              <a:fillRect/>
            </a:stretch>
          </p:blipFill>
          <p:spPr>
            <a:xfrm>
              <a:off x="1749239" y="47593"/>
              <a:ext cx="8984628" cy="519344"/>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747">
                                            <p:bg/>
                                          </p:spTgt>
                                        </p:tgtEl>
                                        <p:attrNameLst>
                                          <p:attrName>style.visibility</p:attrName>
                                        </p:attrNameLst>
                                      </p:cBhvr>
                                      <p:to>
                                        <p:strVal val="visible"/>
                                      </p:to>
                                    </p:set>
                                    <p:animEffect filter="dissolve" transition="in">
                                      <p:cBhvr>
                                        <p:cTn id="7" dur="500"/>
                                        <p:tgtEl>
                                          <p:spTgt spid="747">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747">
                                            <p:txEl>
                                              <p:pRg st="0" end="0"/>
                                            </p:txEl>
                                          </p:spTgt>
                                        </p:tgtEl>
                                        <p:attrNameLst>
                                          <p:attrName>style.visibility</p:attrName>
                                        </p:attrNameLst>
                                      </p:cBhvr>
                                      <p:to>
                                        <p:strVal val="visible"/>
                                      </p:to>
                                    </p:set>
                                    <p:animEffect filter="dissolve" transition="in">
                                      <p:cBhvr>
                                        <p:cTn id="10" dur="500"/>
                                        <p:tgtEl>
                                          <p:spTgt spid="74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747">
                                            <p:txEl>
                                              <p:pRg st="1" end="1"/>
                                            </p:txEl>
                                          </p:spTgt>
                                        </p:tgtEl>
                                        <p:attrNameLst>
                                          <p:attrName>style.visibility</p:attrName>
                                        </p:attrNameLst>
                                      </p:cBhvr>
                                      <p:to>
                                        <p:strVal val="visible"/>
                                      </p:to>
                                    </p:set>
                                    <p:animEffect filter="dissolve" transition="in">
                                      <p:cBhvr>
                                        <p:cTn id="15" dur="500"/>
                                        <p:tgtEl>
                                          <p:spTgt spid="74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747">
                                            <p:txEl>
                                              <p:pRg st="2" end="2"/>
                                            </p:txEl>
                                          </p:spTgt>
                                        </p:tgtEl>
                                        <p:attrNameLst>
                                          <p:attrName>style.visibility</p:attrName>
                                        </p:attrNameLst>
                                      </p:cBhvr>
                                      <p:to>
                                        <p:strVal val="visible"/>
                                      </p:to>
                                    </p:set>
                                    <p:animEffect filter="dissolve" transition="in">
                                      <p:cBhvr>
                                        <p:cTn id="20" dur="500"/>
                                        <p:tgtEl>
                                          <p:spTgt spid="74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747">
                                            <p:txEl>
                                              <p:pRg st="3" end="3"/>
                                            </p:txEl>
                                          </p:spTgt>
                                        </p:tgtEl>
                                        <p:attrNameLst>
                                          <p:attrName>style.visibility</p:attrName>
                                        </p:attrNameLst>
                                      </p:cBhvr>
                                      <p:to>
                                        <p:strVal val="visible"/>
                                      </p:to>
                                    </p:set>
                                    <p:animEffect filter="dissolve" transition="in">
                                      <p:cBhvr>
                                        <p:cTn id="25" dur="500"/>
                                        <p:tgtEl>
                                          <p:spTgt spid="747">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747"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AC825"/>
        </a:solidFill>
      </p:bgPr>
    </p:bg>
    <p:spTree>
      <p:nvGrpSpPr>
        <p:cNvPr id="1" name=""/>
        <p:cNvGrpSpPr/>
        <p:nvPr/>
      </p:nvGrpSpPr>
      <p:grpSpPr>
        <a:xfrm>
          <a:off x="0" y="0"/>
          <a:ext cx="0" cy="0"/>
          <a:chOff x="0" y="0"/>
          <a:chExt cx="0" cy="0"/>
        </a:xfrm>
      </p:grpSpPr>
      <p:sp>
        <p:nvSpPr>
          <p:cNvPr id="753" name="AutoShape 2"/>
          <p:cNvSpPr/>
          <p:nvPr/>
        </p:nvSpPr>
        <p:spPr>
          <a:xfrm>
            <a:off x="690994" y="609767"/>
            <a:ext cx="11521212" cy="6322117"/>
          </a:xfrm>
          <a:prstGeom prst="rect">
            <a:avLst/>
          </a:prstGeom>
          <a:solidFill>
            <a:srgbClr val="FFFFFF"/>
          </a:solidFill>
          <a:ln w="12700">
            <a:miter lim="400000"/>
          </a:ln>
        </p:spPr>
        <p:txBody>
          <a:bodyPr lIns="30479" tIns="30479" rIns="30479" bIns="30479"/>
          <a:lstStyle/>
          <a:p>
            <a:pPr defTabSz="609600">
              <a:defRPr sz="1200">
                <a:latin typeface="+mn-lt"/>
                <a:ea typeface="+mn-ea"/>
                <a:cs typeface="+mn-cs"/>
                <a:sym typeface="Calibri"/>
              </a:defRPr>
            </a:pPr>
          </a:p>
        </p:txBody>
      </p:sp>
      <p:sp>
        <p:nvSpPr>
          <p:cNvPr id="754" name="TextBox 3"/>
          <p:cNvSpPr txBox="1"/>
          <p:nvPr/>
        </p:nvSpPr>
        <p:spPr>
          <a:xfrm>
            <a:off x="872075" y="890152"/>
            <a:ext cx="10118168" cy="77620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609600">
              <a:lnSpc>
                <a:spcPts val="5800"/>
              </a:lnSpc>
              <a:defRPr spc="-159" sz="6400">
                <a:solidFill>
                  <a:srgbClr val="191769"/>
                </a:solidFill>
                <a:latin typeface="HK Grotesk Bold Bold"/>
                <a:ea typeface="HK Grotesk Bold Bold"/>
                <a:cs typeface="HK Grotesk Bold Bold"/>
                <a:sym typeface="HK Grotesk Bold Bold"/>
              </a:defRPr>
            </a:lvl1pPr>
          </a:lstStyle>
          <a:p>
            <a:pPr/>
            <a:r>
              <a:t>Essential Services</a:t>
            </a:r>
          </a:p>
        </p:txBody>
      </p:sp>
      <p:sp>
        <p:nvSpPr>
          <p:cNvPr id="755" name="Local health departments provide essential services in the communities we serve, such as:…"/>
          <p:cNvSpPr txBox="1"/>
          <p:nvPr/>
        </p:nvSpPr>
        <p:spPr>
          <a:xfrm>
            <a:off x="1024987" y="1932225"/>
            <a:ext cx="5462823" cy="367720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804672">
              <a:spcBef>
                <a:spcPts val="800"/>
              </a:spcBef>
              <a:defRPr sz="2464">
                <a:solidFill>
                  <a:srgbClr val="1A1769"/>
                </a:solidFill>
                <a:latin typeface="Open Sans"/>
                <a:ea typeface="Open Sans"/>
                <a:cs typeface="Open Sans"/>
                <a:sym typeface="Open Sans"/>
              </a:defRPr>
            </a:pPr>
            <a:r>
              <a:t>Local health departments provide essential services in the communities we serve, such as:</a:t>
            </a:r>
          </a:p>
          <a:p>
            <a:pPr lvl="6" marL="301752" indent="-301752" defTabSz="804672">
              <a:spcBef>
                <a:spcPts val="800"/>
              </a:spcBef>
              <a:buSzPct val="100000"/>
              <a:buFont typeface="Arial"/>
              <a:buChar char="•"/>
              <a:defRPr sz="2464">
                <a:solidFill>
                  <a:srgbClr val="1A1769"/>
                </a:solidFill>
                <a:latin typeface="HK Grotesk Bold Bold"/>
                <a:ea typeface="HK Grotesk Bold Bold"/>
                <a:cs typeface="HK Grotesk Bold Bold"/>
                <a:sym typeface="HK Grotesk Bold Bold"/>
              </a:defRPr>
            </a:pPr>
            <a:r>
              <a:t>Organizing testing and follow-up</a:t>
            </a:r>
          </a:p>
          <a:p>
            <a:pPr lvl="6" marL="301752" indent="-301752" defTabSz="804672">
              <a:spcBef>
                <a:spcPts val="800"/>
              </a:spcBef>
              <a:buSzPct val="100000"/>
              <a:buFont typeface="Arial"/>
              <a:buChar char="•"/>
              <a:defRPr sz="2464">
                <a:solidFill>
                  <a:srgbClr val="1A1769"/>
                </a:solidFill>
                <a:latin typeface="HK Grotesk Bold Bold"/>
                <a:ea typeface="HK Grotesk Bold Bold"/>
                <a:cs typeface="HK Grotesk Bold Bold"/>
                <a:sym typeface="HK Grotesk Bold Bold"/>
              </a:defRPr>
            </a:pPr>
            <a:r>
              <a:t>Collecting data on health outcomes</a:t>
            </a:r>
          </a:p>
          <a:p>
            <a:pPr lvl="6" marL="301752" indent="-301752" defTabSz="804672">
              <a:spcBef>
                <a:spcPts val="800"/>
              </a:spcBef>
              <a:buSzPct val="100000"/>
              <a:buFont typeface="Arial"/>
              <a:buChar char="•"/>
              <a:defRPr sz="2464">
                <a:solidFill>
                  <a:srgbClr val="1A1769"/>
                </a:solidFill>
                <a:latin typeface="HK Grotesk Bold Bold"/>
                <a:ea typeface="HK Grotesk Bold Bold"/>
                <a:cs typeface="HK Grotesk Bold Bold"/>
                <a:sym typeface="HK Grotesk Bold Bold"/>
              </a:defRPr>
            </a:pPr>
            <a:r>
              <a:t>Creating nutrition and active living programs</a:t>
            </a:r>
          </a:p>
        </p:txBody>
      </p:sp>
      <p:grpSp>
        <p:nvGrpSpPr>
          <p:cNvPr id="758" name="Group"/>
          <p:cNvGrpSpPr/>
          <p:nvPr/>
        </p:nvGrpSpPr>
        <p:grpSpPr>
          <a:xfrm>
            <a:off x="-145553" y="6301018"/>
            <a:ext cx="12331270" cy="614531"/>
            <a:chOff x="0" y="0"/>
            <a:chExt cx="12331269" cy="614529"/>
          </a:xfrm>
        </p:grpSpPr>
        <p:sp>
          <p:nvSpPr>
            <p:cNvPr id="756" name="Rectangle"/>
            <p:cNvSpPr/>
            <p:nvPr/>
          </p:nvSpPr>
          <p:spPr>
            <a:xfrm>
              <a:off x="0" y="0"/>
              <a:ext cx="12331270" cy="614530"/>
            </a:xfrm>
            <a:prstGeom prst="rect">
              <a:avLst/>
            </a:prstGeom>
            <a:solidFill>
              <a:srgbClr val="FFFFFF"/>
            </a:solidFill>
            <a:ln w="12700" cap="flat">
              <a:noFill/>
              <a:miter lim="400000"/>
            </a:ln>
            <a:effectLst>
              <a:outerShdw sx="100000" sy="100000" kx="0" ky="0" algn="b" rotWithShape="0" blurRad="25400" dist="12700" dir="5400000">
                <a:srgbClr val="000000">
                  <a:alpha val="35000"/>
                </a:srgbClr>
              </a:outerShdw>
            </a:effectLst>
          </p:spPr>
          <p:txBody>
            <a:bodyPr wrap="square" lIns="45718" tIns="45718" rIns="45718" bIns="45718" numCol="1" anchor="ctr">
              <a:noAutofit/>
            </a:bodyPr>
            <a:lstStyle/>
            <a:p>
              <a:pPr defTabSz="609600">
                <a:defRPr sz="1000">
                  <a:latin typeface="+mn-lt"/>
                  <a:ea typeface="+mn-ea"/>
                  <a:cs typeface="+mn-cs"/>
                  <a:sym typeface="Calibri"/>
                </a:defRPr>
              </a:pPr>
            </a:p>
          </p:txBody>
        </p:sp>
        <p:pic>
          <p:nvPicPr>
            <p:cNvPr id="757" name="Screen Shot 2020-06-30 at 10.24.14 AM.png" descr="Screen Shot 2020-06-30 at 10.24.14 AM.png"/>
            <p:cNvPicPr>
              <a:picLocks noChangeAspect="1"/>
            </p:cNvPicPr>
            <p:nvPr/>
          </p:nvPicPr>
          <p:blipFill>
            <a:blip r:embed="rId2">
              <a:extLst/>
            </a:blip>
            <a:stretch>
              <a:fillRect/>
            </a:stretch>
          </p:blipFill>
          <p:spPr>
            <a:xfrm>
              <a:off x="1749239" y="47593"/>
              <a:ext cx="8984628" cy="519344"/>
            </a:xfrm>
            <a:prstGeom prst="rect">
              <a:avLst/>
            </a:prstGeom>
            <a:ln w="12700" cap="flat">
              <a:noFill/>
              <a:miter lim="400000"/>
            </a:ln>
            <a:effectLst/>
          </p:spPr>
        </p:pic>
      </p:grpSp>
      <p:pic>
        <p:nvPicPr>
          <p:cNvPr id="759" name="Picture 3" descr="Picture 3"/>
          <p:cNvPicPr>
            <a:picLocks noChangeAspect="1"/>
          </p:cNvPicPr>
          <p:nvPr/>
        </p:nvPicPr>
        <p:blipFill>
          <a:blip r:embed="rId3">
            <a:extLst/>
          </a:blip>
          <a:stretch>
            <a:fillRect/>
          </a:stretch>
        </p:blipFill>
        <p:spPr>
          <a:xfrm>
            <a:off x="7556679" y="1734065"/>
            <a:ext cx="3801212" cy="421092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755">
                                            <p:bg/>
                                          </p:spTgt>
                                        </p:tgtEl>
                                        <p:attrNameLst>
                                          <p:attrName>style.visibility</p:attrName>
                                        </p:attrNameLst>
                                      </p:cBhvr>
                                      <p:to>
                                        <p:strVal val="visible"/>
                                      </p:to>
                                    </p:set>
                                    <p:animEffect filter="dissolve" transition="in">
                                      <p:cBhvr>
                                        <p:cTn id="7" dur="500"/>
                                        <p:tgtEl>
                                          <p:spTgt spid="755">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755">
                                            <p:txEl>
                                              <p:pRg st="0" end="0"/>
                                            </p:txEl>
                                          </p:spTgt>
                                        </p:tgtEl>
                                        <p:attrNameLst>
                                          <p:attrName>style.visibility</p:attrName>
                                        </p:attrNameLst>
                                      </p:cBhvr>
                                      <p:to>
                                        <p:strVal val="visible"/>
                                      </p:to>
                                    </p:set>
                                    <p:animEffect filter="dissolve" transition="in">
                                      <p:cBhvr>
                                        <p:cTn id="10" dur="500"/>
                                        <p:tgtEl>
                                          <p:spTgt spid="755">
                                            <p:txEl>
                                              <p:pRg st="0" end="0"/>
                                            </p:txEl>
                                          </p:spTgt>
                                        </p:tgtEl>
                                      </p:cBhvr>
                                    </p:animEffect>
                                  </p:childTnLst>
                                </p:cTn>
                              </p:par>
                              <p:par>
                                <p:cTn id="11" presetClass="entr" nodeType="withEffect" presetSubtype="0" presetID="9" grpId="1" fill="hold">
                                  <p:stCondLst>
                                    <p:cond delay="0"/>
                                  </p:stCondLst>
                                  <p:iterate type="el" backwards="0">
                                    <p:tmAbs val="0"/>
                                  </p:iterate>
                                  <p:childTnLst>
                                    <p:set>
                                      <p:cBhvr>
                                        <p:cTn id="12" fill="hold"/>
                                        <p:tgtEl>
                                          <p:spTgt spid="755">
                                            <p:txEl>
                                              <p:pRg st="1" end="1"/>
                                            </p:txEl>
                                          </p:spTgt>
                                        </p:tgtEl>
                                        <p:attrNameLst>
                                          <p:attrName>style.visibility</p:attrName>
                                        </p:attrNameLst>
                                      </p:cBhvr>
                                      <p:to>
                                        <p:strVal val="visible"/>
                                      </p:to>
                                    </p:set>
                                    <p:animEffect filter="dissolve" transition="in">
                                      <p:cBhvr>
                                        <p:cTn id="13" dur="500"/>
                                        <p:tgtEl>
                                          <p:spTgt spid="755">
                                            <p:txEl>
                                              <p:pRg st="1" end="1"/>
                                            </p:txEl>
                                          </p:spTgt>
                                        </p:tgtEl>
                                      </p:cBhvr>
                                    </p:animEffect>
                                  </p:childTnLst>
                                </p:cTn>
                              </p:par>
                              <p:par>
                                <p:cTn id="14" presetClass="entr" nodeType="withEffect" presetSubtype="0" presetID="9" grpId="1" fill="hold">
                                  <p:stCondLst>
                                    <p:cond delay="0"/>
                                  </p:stCondLst>
                                  <p:iterate type="el" backwards="0">
                                    <p:tmAbs val="0"/>
                                  </p:iterate>
                                  <p:childTnLst>
                                    <p:set>
                                      <p:cBhvr>
                                        <p:cTn id="15" fill="hold"/>
                                        <p:tgtEl>
                                          <p:spTgt spid="755">
                                            <p:txEl>
                                              <p:pRg st="2" end="2"/>
                                            </p:txEl>
                                          </p:spTgt>
                                        </p:tgtEl>
                                        <p:attrNameLst>
                                          <p:attrName>style.visibility</p:attrName>
                                        </p:attrNameLst>
                                      </p:cBhvr>
                                      <p:to>
                                        <p:strVal val="visible"/>
                                      </p:to>
                                    </p:set>
                                    <p:animEffect filter="dissolve" transition="in">
                                      <p:cBhvr>
                                        <p:cTn id="16" dur="500"/>
                                        <p:tgtEl>
                                          <p:spTgt spid="755">
                                            <p:txEl>
                                              <p:pRg st="2" end="2"/>
                                            </p:txEl>
                                          </p:spTgt>
                                        </p:tgtEl>
                                      </p:cBhvr>
                                    </p:animEffect>
                                  </p:childTnLst>
                                </p:cTn>
                              </p:par>
                              <p:par>
                                <p:cTn id="17" presetClass="entr" nodeType="withEffect" presetSubtype="0" presetID="9" grpId="1" fill="hold">
                                  <p:stCondLst>
                                    <p:cond delay="0"/>
                                  </p:stCondLst>
                                  <p:iterate type="el" backwards="0">
                                    <p:tmAbs val="0"/>
                                  </p:iterate>
                                  <p:childTnLst>
                                    <p:set>
                                      <p:cBhvr>
                                        <p:cTn id="18" fill="hold"/>
                                        <p:tgtEl>
                                          <p:spTgt spid="755">
                                            <p:txEl>
                                              <p:pRg st="3" end="3"/>
                                            </p:txEl>
                                          </p:spTgt>
                                        </p:tgtEl>
                                        <p:attrNameLst>
                                          <p:attrName>style.visibility</p:attrName>
                                        </p:attrNameLst>
                                      </p:cBhvr>
                                      <p:to>
                                        <p:strVal val="visible"/>
                                      </p:to>
                                    </p:set>
                                    <p:animEffect filter="dissolve" transition="in">
                                      <p:cBhvr>
                                        <p:cTn id="19" dur="500"/>
                                        <p:tgtEl>
                                          <p:spTgt spid="75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ID="9" grpId="1" fill="hold">
                                  <p:stCondLst>
                                    <p:cond delay="0"/>
                                  </p:stCondLst>
                                  <p:iterate type="el" backwards="0">
                                    <p:tmAbs val="0"/>
                                  </p:iterate>
                                  <p:childTnLst>
                                    <p:set>
                                      <p:cBhvr>
                                        <p:cTn id="23" fill="hold"/>
                                        <p:tgtEl>
                                          <p:spTgt spid="755">
                                            <p:txEl>
                                              <p:pRg st="4" end="4"/>
                                            </p:txEl>
                                          </p:spTgt>
                                        </p:tgtEl>
                                        <p:attrNameLst>
                                          <p:attrName>style.visibility</p:attrName>
                                        </p:attrNameLst>
                                      </p:cBhvr>
                                      <p:to>
                                        <p:strVal val="visible"/>
                                      </p:to>
                                    </p:set>
                                    <p:animEffect filter="dissolve" transition="in">
                                      <p:cBhvr>
                                        <p:cTn id="24" dur="500"/>
                                        <p:tgtEl>
                                          <p:spTgt spid="755">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755"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3"/>
        </a:solidFill>
      </p:bgPr>
    </p:bg>
    <p:spTree>
      <p:nvGrpSpPr>
        <p:cNvPr id="1" name=""/>
        <p:cNvGrpSpPr/>
        <p:nvPr/>
      </p:nvGrpSpPr>
      <p:grpSpPr>
        <a:xfrm>
          <a:off x="0" y="0"/>
          <a:ext cx="0" cy="0"/>
          <a:chOff x="0" y="0"/>
          <a:chExt cx="0" cy="0"/>
        </a:xfrm>
      </p:grpSpPr>
      <p:sp>
        <p:nvSpPr>
          <p:cNvPr id="761" name="AutoShape 2"/>
          <p:cNvSpPr/>
          <p:nvPr/>
        </p:nvSpPr>
        <p:spPr>
          <a:xfrm>
            <a:off x="690994" y="609767"/>
            <a:ext cx="11521212" cy="6322117"/>
          </a:xfrm>
          <a:prstGeom prst="rect">
            <a:avLst/>
          </a:prstGeom>
          <a:solidFill>
            <a:srgbClr val="FFFFFF"/>
          </a:solidFill>
          <a:ln w="12700">
            <a:miter lim="400000"/>
          </a:ln>
        </p:spPr>
        <p:txBody>
          <a:bodyPr lIns="30479" tIns="30479" rIns="30479" bIns="30479"/>
          <a:lstStyle/>
          <a:p>
            <a:pPr defTabSz="609600">
              <a:defRPr sz="1200">
                <a:latin typeface="+mn-lt"/>
                <a:ea typeface="+mn-ea"/>
                <a:cs typeface="+mn-cs"/>
                <a:sym typeface="Calibri"/>
              </a:defRPr>
            </a:pPr>
          </a:p>
        </p:txBody>
      </p:sp>
      <p:sp>
        <p:nvSpPr>
          <p:cNvPr id="762" name="TextBox 3"/>
          <p:cNvSpPr txBox="1"/>
          <p:nvPr/>
        </p:nvSpPr>
        <p:spPr>
          <a:xfrm>
            <a:off x="872075" y="890152"/>
            <a:ext cx="10118168" cy="77620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609600">
              <a:lnSpc>
                <a:spcPts val="5800"/>
              </a:lnSpc>
              <a:defRPr spc="-159" sz="6400">
                <a:solidFill>
                  <a:srgbClr val="191769"/>
                </a:solidFill>
                <a:latin typeface="HK Grotesk Bold Bold"/>
                <a:ea typeface="HK Grotesk Bold Bold"/>
                <a:cs typeface="HK Grotesk Bold Bold"/>
                <a:sym typeface="HK Grotesk Bold Bold"/>
              </a:defRPr>
            </a:lvl1pPr>
          </a:lstStyle>
          <a:p>
            <a:pPr/>
            <a:r>
              <a:t>From Clinics to Community</a:t>
            </a:r>
          </a:p>
        </p:txBody>
      </p:sp>
      <p:sp>
        <p:nvSpPr>
          <p:cNvPr id="763" name="Local health departments work year-round to address the social factors that touch our lives:…"/>
          <p:cNvSpPr txBox="1"/>
          <p:nvPr/>
        </p:nvSpPr>
        <p:spPr>
          <a:xfrm>
            <a:off x="1024987" y="1932225"/>
            <a:ext cx="5659901" cy="358023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defTabSz="868680">
              <a:spcBef>
                <a:spcPts val="900"/>
              </a:spcBef>
              <a:defRPr sz="2660">
                <a:solidFill>
                  <a:srgbClr val="1A1769"/>
                </a:solidFill>
                <a:latin typeface="Open Sans"/>
                <a:ea typeface="Open Sans"/>
                <a:cs typeface="Open Sans"/>
                <a:sym typeface="Open Sans"/>
              </a:defRPr>
            </a:pPr>
            <a:r>
              <a:t>Local health departments work year-round to address the social factors that touch our lives:</a:t>
            </a:r>
          </a:p>
          <a:p>
            <a:pPr lvl="6" marL="325754" indent="-325754" defTabSz="868680">
              <a:spcBef>
                <a:spcPts val="900"/>
              </a:spcBef>
              <a:buSzPct val="100000"/>
              <a:buFont typeface="Arial"/>
              <a:buChar char="•"/>
              <a:defRPr sz="2660">
                <a:solidFill>
                  <a:srgbClr val="1A1769"/>
                </a:solidFill>
                <a:latin typeface="HK Grotesk Bold Bold"/>
                <a:ea typeface="HK Grotesk Bold Bold"/>
                <a:cs typeface="HK Grotesk Bold Bold"/>
                <a:sym typeface="HK Grotesk Bold Bold"/>
              </a:defRPr>
            </a:pPr>
            <a:r>
              <a:t>Access to safe and stable housing</a:t>
            </a:r>
          </a:p>
          <a:p>
            <a:pPr lvl="6" marL="325754" indent="-325754" defTabSz="868680">
              <a:spcBef>
                <a:spcPts val="900"/>
              </a:spcBef>
              <a:buSzPct val="100000"/>
              <a:buFont typeface="Arial"/>
              <a:buChar char="•"/>
              <a:defRPr sz="2660">
                <a:solidFill>
                  <a:srgbClr val="1A1769"/>
                </a:solidFill>
                <a:latin typeface="HK Grotesk Bold Bold"/>
                <a:ea typeface="HK Grotesk Bold Bold"/>
                <a:cs typeface="HK Grotesk Bold Bold"/>
                <a:sym typeface="HK Grotesk Bold Bold"/>
              </a:defRPr>
            </a:pPr>
            <a:r>
              <a:t>Increase food security</a:t>
            </a:r>
          </a:p>
          <a:p>
            <a:pPr lvl="6" marL="325754" indent="-325754" defTabSz="868680">
              <a:spcBef>
                <a:spcPts val="900"/>
              </a:spcBef>
              <a:buSzPct val="100000"/>
              <a:buFont typeface="Arial"/>
              <a:buChar char="•"/>
              <a:defRPr sz="2660">
                <a:solidFill>
                  <a:srgbClr val="1A1769"/>
                </a:solidFill>
                <a:latin typeface="HK Grotesk Bold Bold"/>
                <a:ea typeface="HK Grotesk Bold Bold"/>
                <a:cs typeface="HK Grotesk Bold Bold"/>
                <a:sym typeface="HK Grotesk Bold Bold"/>
              </a:defRPr>
            </a:pPr>
            <a:r>
              <a:t>Expand employment opportunities</a:t>
            </a:r>
          </a:p>
        </p:txBody>
      </p:sp>
      <p:grpSp>
        <p:nvGrpSpPr>
          <p:cNvPr id="766" name="Group"/>
          <p:cNvGrpSpPr/>
          <p:nvPr/>
        </p:nvGrpSpPr>
        <p:grpSpPr>
          <a:xfrm>
            <a:off x="-145553" y="6301018"/>
            <a:ext cx="12331270" cy="614531"/>
            <a:chOff x="0" y="0"/>
            <a:chExt cx="12331269" cy="614529"/>
          </a:xfrm>
        </p:grpSpPr>
        <p:sp>
          <p:nvSpPr>
            <p:cNvPr id="764" name="Rectangle"/>
            <p:cNvSpPr/>
            <p:nvPr/>
          </p:nvSpPr>
          <p:spPr>
            <a:xfrm>
              <a:off x="0" y="0"/>
              <a:ext cx="12331270" cy="614530"/>
            </a:xfrm>
            <a:prstGeom prst="rect">
              <a:avLst/>
            </a:prstGeom>
            <a:solidFill>
              <a:srgbClr val="FFFFFF"/>
            </a:solidFill>
            <a:ln w="12700" cap="flat">
              <a:noFill/>
              <a:miter lim="400000"/>
            </a:ln>
            <a:effectLst>
              <a:outerShdw sx="100000" sy="100000" kx="0" ky="0" algn="b" rotWithShape="0" blurRad="25400" dist="12700" dir="5400000">
                <a:srgbClr val="000000">
                  <a:alpha val="35000"/>
                </a:srgbClr>
              </a:outerShdw>
            </a:effectLst>
          </p:spPr>
          <p:txBody>
            <a:bodyPr wrap="square" lIns="45718" tIns="45718" rIns="45718" bIns="45718" numCol="1" anchor="ctr">
              <a:noAutofit/>
            </a:bodyPr>
            <a:lstStyle/>
            <a:p>
              <a:pPr defTabSz="609600">
                <a:defRPr sz="1000">
                  <a:latin typeface="+mn-lt"/>
                  <a:ea typeface="+mn-ea"/>
                  <a:cs typeface="+mn-cs"/>
                  <a:sym typeface="Calibri"/>
                </a:defRPr>
              </a:pPr>
            </a:p>
          </p:txBody>
        </p:sp>
        <p:pic>
          <p:nvPicPr>
            <p:cNvPr id="765" name="Screen Shot 2020-06-30 at 10.24.14 AM.png" descr="Screen Shot 2020-06-30 at 10.24.14 AM.png"/>
            <p:cNvPicPr>
              <a:picLocks noChangeAspect="1"/>
            </p:cNvPicPr>
            <p:nvPr/>
          </p:nvPicPr>
          <p:blipFill>
            <a:blip r:embed="rId2">
              <a:extLst/>
            </a:blip>
            <a:stretch>
              <a:fillRect/>
            </a:stretch>
          </p:blipFill>
          <p:spPr>
            <a:xfrm>
              <a:off x="1749239" y="47593"/>
              <a:ext cx="8984628" cy="519344"/>
            </a:xfrm>
            <a:prstGeom prst="rect">
              <a:avLst/>
            </a:prstGeom>
            <a:ln w="12700" cap="flat">
              <a:noFill/>
              <a:miter lim="400000"/>
            </a:ln>
            <a:effectLst/>
          </p:spPr>
        </p:pic>
      </p:grpSp>
      <p:pic>
        <p:nvPicPr>
          <p:cNvPr id="767" name="Picture 4" descr="Picture 4"/>
          <p:cNvPicPr>
            <a:picLocks noChangeAspect="1"/>
          </p:cNvPicPr>
          <p:nvPr/>
        </p:nvPicPr>
        <p:blipFill>
          <a:blip r:embed="rId3">
            <a:extLst/>
          </a:blip>
          <a:stretch>
            <a:fillRect/>
          </a:stretch>
        </p:blipFill>
        <p:spPr>
          <a:xfrm>
            <a:off x="6714848" y="1911436"/>
            <a:ext cx="5431224" cy="362181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763">
                                            <p:bg/>
                                          </p:spTgt>
                                        </p:tgtEl>
                                        <p:attrNameLst>
                                          <p:attrName>style.visibility</p:attrName>
                                        </p:attrNameLst>
                                      </p:cBhvr>
                                      <p:to>
                                        <p:strVal val="visible"/>
                                      </p:to>
                                    </p:set>
                                    <p:animEffect filter="dissolve" transition="in">
                                      <p:cBhvr>
                                        <p:cTn id="7" dur="500"/>
                                        <p:tgtEl>
                                          <p:spTgt spid="763">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763">
                                            <p:txEl>
                                              <p:pRg st="0" end="0"/>
                                            </p:txEl>
                                          </p:spTgt>
                                        </p:tgtEl>
                                        <p:attrNameLst>
                                          <p:attrName>style.visibility</p:attrName>
                                        </p:attrNameLst>
                                      </p:cBhvr>
                                      <p:to>
                                        <p:strVal val="visible"/>
                                      </p:to>
                                    </p:set>
                                    <p:animEffect filter="dissolve" transition="in">
                                      <p:cBhvr>
                                        <p:cTn id="10" dur="500"/>
                                        <p:tgtEl>
                                          <p:spTgt spid="763">
                                            <p:txEl>
                                              <p:pRg st="0" end="0"/>
                                            </p:txEl>
                                          </p:spTgt>
                                        </p:tgtEl>
                                      </p:cBhvr>
                                    </p:animEffect>
                                  </p:childTnLst>
                                </p:cTn>
                              </p:par>
                              <p:par>
                                <p:cTn id="11" presetClass="entr" nodeType="withEffect" presetSubtype="0" presetID="9" grpId="1" fill="hold">
                                  <p:stCondLst>
                                    <p:cond delay="0"/>
                                  </p:stCondLst>
                                  <p:iterate type="el" backwards="0">
                                    <p:tmAbs val="0"/>
                                  </p:iterate>
                                  <p:childTnLst>
                                    <p:set>
                                      <p:cBhvr>
                                        <p:cTn id="12" fill="hold"/>
                                        <p:tgtEl>
                                          <p:spTgt spid="763">
                                            <p:txEl>
                                              <p:pRg st="1" end="1"/>
                                            </p:txEl>
                                          </p:spTgt>
                                        </p:tgtEl>
                                        <p:attrNameLst>
                                          <p:attrName>style.visibility</p:attrName>
                                        </p:attrNameLst>
                                      </p:cBhvr>
                                      <p:to>
                                        <p:strVal val="visible"/>
                                      </p:to>
                                    </p:set>
                                    <p:animEffect filter="dissolve" transition="in">
                                      <p:cBhvr>
                                        <p:cTn id="13" dur="500"/>
                                        <p:tgtEl>
                                          <p:spTgt spid="763">
                                            <p:txEl>
                                              <p:pRg st="1" end="1"/>
                                            </p:txEl>
                                          </p:spTgt>
                                        </p:tgtEl>
                                      </p:cBhvr>
                                    </p:animEffect>
                                  </p:childTnLst>
                                </p:cTn>
                              </p:par>
                              <p:par>
                                <p:cTn id="14" presetClass="entr" nodeType="withEffect" presetSubtype="0" presetID="9" grpId="1" fill="hold">
                                  <p:stCondLst>
                                    <p:cond delay="0"/>
                                  </p:stCondLst>
                                  <p:iterate type="el" backwards="0">
                                    <p:tmAbs val="0"/>
                                  </p:iterate>
                                  <p:childTnLst>
                                    <p:set>
                                      <p:cBhvr>
                                        <p:cTn id="15" fill="hold"/>
                                        <p:tgtEl>
                                          <p:spTgt spid="763">
                                            <p:txEl>
                                              <p:pRg st="2" end="2"/>
                                            </p:txEl>
                                          </p:spTgt>
                                        </p:tgtEl>
                                        <p:attrNameLst>
                                          <p:attrName>style.visibility</p:attrName>
                                        </p:attrNameLst>
                                      </p:cBhvr>
                                      <p:to>
                                        <p:strVal val="visible"/>
                                      </p:to>
                                    </p:set>
                                    <p:animEffect filter="dissolve" transition="in">
                                      <p:cBhvr>
                                        <p:cTn id="16" dur="500"/>
                                        <p:tgtEl>
                                          <p:spTgt spid="763">
                                            <p:txEl>
                                              <p:pRg st="2" end="2"/>
                                            </p:txEl>
                                          </p:spTgt>
                                        </p:tgtEl>
                                      </p:cBhvr>
                                    </p:animEffect>
                                  </p:childTnLst>
                                </p:cTn>
                              </p:par>
                              <p:par>
                                <p:cTn id="17" presetClass="entr" nodeType="withEffect" presetSubtype="0" presetID="9" grpId="1" fill="hold">
                                  <p:stCondLst>
                                    <p:cond delay="0"/>
                                  </p:stCondLst>
                                  <p:iterate type="el" backwards="0">
                                    <p:tmAbs val="0"/>
                                  </p:iterate>
                                  <p:childTnLst>
                                    <p:set>
                                      <p:cBhvr>
                                        <p:cTn id="18" fill="hold"/>
                                        <p:tgtEl>
                                          <p:spTgt spid="763">
                                            <p:txEl>
                                              <p:pRg st="3" end="3"/>
                                            </p:txEl>
                                          </p:spTgt>
                                        </p:tgtEl>
                                        <p:attrNameLst>
                                          <p:attrName>style.visibility</p:attrName>
                                        </p:attrNameLst>
                                      </p:cBhvr>
                                      <p:to>
                                        <p:strVal val="visible"/>
                                      </p:to>
                                    </p:set>
                                    <p:animEffect filter="dissolve" transition="in">
                                      <p:cBhvr>
                                        <p:cTn id="19" dur="500"/>
                                        <p:tgtEl>
                                          <p:spTgt spid="76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ID="9" grpId="1" fill="hold">
                                  <p:stCondLst>
                                    <p:cond delay="0"/>
                                  </p:stCondLst>
                                  <p:iterate type="el" backwards="0">
                                    <p:tmAbs val="0"/>
                                  </p:iterate>
                                  <p:childTnLst>
                                    <p:set>
                                      <p:cBhvr>
                                        <p:cTn id="23" fill="hold"/>
                                        <p:tgtEl>
                                          <p:spTgt spid="763">
                                            <p:txEl>
                                              <p:pRg st="4" end="4"/>
                                            </p:txEl>
                                          </p:spTgt>
                                        </p:tgtEl>
                                        <p:attrNameLst>
                                          <p:attrName>style.visibility</p:attrName>
                                        </p:attrNameLst>
                                      </p:cBhvr>
                                      <p:to>
                                        <p:strVal val="visible"/>
                                      </p:to>
                                    </p:set>
                                    <p:animEffect filter="dissolve" transition="in">
                                      <p:cBhvr>
                                        <p:cTn id="24" dur="500"/>
                                        <p:tgtEl>
                                          <p:spTgt spid="763">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763"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A1769"/>
        </a:solidFill>
      </p:bgPr>
    </p:bg>
    <p:spTree>
      <p:nvGrpSpPr>
        <p:cNvPr id="1" name=""/>
        <p:cNvGrpSpPr/>
        <p:nvPr/>
      </p:nvGrpSpPr>
      <p:grpSpPr>
        <a:xfrm>
          <a:off x="0" y="0"/>
          <a:ext cx="0" cy="0"/>
          <a:chOff x="0" y="0"/>
          <a:chExt cx="0" cy="0"/>
        </a:xfrm>
      </p:grpSpPr>
      <p:sp>
        <p:nvSpPr>
          <p:cNvPr id="769" name="AutoShape 2"/>
          <p:cNvSpPr/>
          <p:nvPr/>
        </p:nvSpPr>
        <p:spPr>
          <a:xfrm>
            <a:off x="-1" y="990599"/>
            <a:ext cx="11252201" cy="5867401"/>
          </a:xfrm>
          <a:prstGeom prst="rect">
            <a:avLst/>
          </a:prstGeom>
          <a:solidFill>
            <a:srgbClr val="62A25D"/>
          </a:solidFill>
          <a:ln w="12700">
            <a:miter lim="400000"/>
          </a:ln>
        </p:spPr>
        <p:txBody>
          <a:bodyPr lIns="30479" tIns="30479" rIns="30479" bIns="30479"/>
          <a:lstStyle/>
          <a:p>
            <a:pPr defTabSz="609600">
              <a:defRPr sz="1200">
                <a:latin typeface="+mn-lt"/>
                <a:ea typeface="+mn-ea"/>
                <a:cs typeface="+mn-cs"/>
                <a:sym typeface="Calibri"/>
              </a:defRPr>
            </a:pPr>
          </a:p>
        </p:txBody>
      </p:sp>
      <p:sp>
        <p:nvSpPr>
          <p:cNvPr id="770" name="TextBox 4"/>
          <p:cNvSpPr txBox="1"/>
          <p:nvPr/>
        </p:nvSpPr>
        <p:spPr>
          <a:xfrm>
            <a:off x="4576725" y="1019260"/>
            <a:ext cx="6639531" cy="5133954"/>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defTabSz="609600">
              <a:lnSpc>
                <a:spcPts val="5800"/>
              </a:lnSpc>
              <a:defRPr spc="-74" sz="3000">
                <a:solidFill>
                  <a:srgbClr val="FFFFFF"/>
                </a:solidFill>
                <a:latin typeface="HK Grotesk Bold Bold"/>
                <a:ea typeface="HK Grotesk Bold Bold"/>
                <a:cs typeface="HK Grotesk Bold Bold"/>
                <a:sym typeface="HK Grotesk Bold Bold"/>
              </a:defRPr>
            </a:lvl1pPr>
          </a:lstStyle>
          <a:p>
            <a:pPr/>
            <a:r>
              <a:t>Local health departments build authentic relationships with community members and community-based organizations, making them key partners during a public health emergency like COVID-19, and long-term as we work toward a just recovery.</a:t>
            </a:r>
          </a:p>
        </p:txBody>
      </p:sp>
      <p:pic>
        <p:nvPicPr>
          <p:cNvPr id="771" name="Picture 3" descr="Picture 3"/>
          <p:cNvPicPr>
            <a:picLocks noChangeAspect="1"/>
          </p:cNvPicPr>
          <p:nvPr/>
        </p:nvPicPr>
        <p:blipFill>
          <a:blip r:embed="rId2">
            <a:extLst/>
          </a:blip>
          <a:srcRect l="0" t="0" r="50154" b="0"/>
          <a:stretch>
            <a:fillRect/>
          </a:stretch>
        </p:blipFill>
        <p:spPr>
          <a:xfrm>
            <a:off x="8476" y="1575196"/>
            <a:ext cx="4049979" cy="3707568"/>
          </a:xfrm>
          <a:prstGeom prst="rect">
            <a:avLst/>
          </a:prstGeom>
          <a:ln w="12700">
            <a:miter lim="400000"/>
          </a:ln>
        </p:spPr>
      </p:pic>
      <p:grpSp>
        <p:nvGrpSpPr>
          <p:cNvPr id="774" name="Group"/>
          <p:cNvGrpSpPr/>
          <p:nvPr/>
        </p:nvGrpSpPr>
        <p:grpSpPr>
          <a:xfrm>
            <a:off x="-145553" y="6301018"/>
            <a:ext cx="12331270" cy="614531"/>
            <a:chOff x="0" y="0"/>
            <a:chExt cx="12331269" cy="614529"/>
          </a:xfrm>
        </p:grpSpPr>
        <p:sp>
          <p:nvSpPr>
            <p:cNvPr id="772" name="Rectangle"/>
            <p:cNvSpPr/>
            <p:nvPr/>
          </p:nvSpPr>
          <p:spPr>
            <a:xfrm>
              <a:off x="0" y="0"/>
              <a:ext cx="12331270" cy="614530"/>
            </a:xfrm>
            <a:prstGeom prst="rect">
              <a:avLst/>
            </a:prstGeom>
            <a:solidFill>
              <a:srgbClr val="FFFFFF"/>
            </a:solidFill>
            <a:ln w="12700" cap="flat">
              <a:noFill/>
              <a:miter lim="400000"/>
            </a:ln>
            <a:effectLst>
              <a:outerShdw sx="100000" sy="100000" kx="0" ky="0" algn="b" rotWithShape="0" blurRad="25400" dist="12700" dir="5400000">
                <a:srgbClr val="000000">
                  <a:alpha val="35000"/>
                </a:srgbClr>
              </a:outerShdw>
            </a:effectLst>
          </p:spPr>
          <p:txBody>
            <a:bodyPr wrap="square" lIns="45718" tIns="45718" rIns="45718" bIns="45718" numCol="1" anchor="ctr">
              <a:noAutofit/>
            </a:bodyPr>
            <a:lstStyle/>
            <a:p>
              <a:pPr defTabSz="609600">
                <a:defRPr sz="1000">
                  <a:latin typeface="+mn-lt"/>
                  <a:ea typeface="+mn-ea"/>
                  <a:cs typeface="+mn-cs"/>
                  <a:sym typeface="Calibri"/>
                </a:defRPr>
              </a:pPr>
            </a:p>
          </p:txBody>
        </p:sp>
        <p:pic>
          <p:nvPicPr>
            <p:cNvPr id="773" name="Screen Shot 2020-06-30 at 10.24.14 AM.png" descr="Screen Shot 2020-06-30 at 10.24.14 AM.png"/>
            <p:cNvPicPr>
              <a:picLocks noChangeAspect="1"/>
            </p:cNvPicPr>
            <p:nvPr/>
          </p:nvPicPr>
          <p:blipFill>
            <a:blip r:embed="rId3">
              <a:extLst/>
            </a:blip>
            <a:stretch>
              <a:fillRect/>
            </a:stretch>
          </p:blipFill>
          <p:spPr>
            <a:xfrm>
              <a:off x="1749239" y="47593"/>
              <a:ext cx="8984628" cy="519344"/>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DE682D"/>
        </a:solidFill>
      </p:bgPr>
    </p:bg>
    <p:spTree>
      <p:nvGrpSpPr>
        <p:cNvPr id="1" name=""/>
        <p:cNvGrpSpPr/>
        <p:nvPr/>
      </p:nvGrpSpPr>
      <p:grpSpPr>
        <a:xfrm>
          <a:off x="0" y="0"/>
          <a:ext cx="0" cy="0"/>
          <a:chOff x="0" y="0"/>
          <a:chExt cx="0" cy="0"/>
        </a:xfrm>
      </p:grpSpPr>
      <p:sp>
        <p:nvSpPr>
          <p:cNvPr id="776" name="AutoShape 2"/>
          <p:cNvSpPr/>
          <p:nvPr/>
        </p:nvSpPr>
        <p:spPr>
          <a:xfrm>
            <a:off x="690994" y="609767"/>
            <a:ext cx="11521212" cy="6322117"/>
          </a:xfrm>
          <a:prstGeom prst="rect">
            <a:avLst/>
          </a:prstGeom>
          <a:solidFill>
            <a:srgbClr val="FFFFFF"/>
          </a:solidFill>
          <a:ln w="12700">
            <a:miter lim="400000"/>
          </a:ln>
        </p:spPr>
        <p:txBody>
          <a:bodyPr lIns="30479" tIns="30479" rIns="30479" bIns="30479"/>
          <a:lstStyle/>
          <a:p>
            <a:pPr defTabSz="609600">
              <a:defRPr sz="1200">
                <a:latin typeface="+mn-lt"/>
                <a:ea typeface="+mn-ea"/>
                <a:cs typeface="+mn-cs"/>
                <a:sym typeface="Calibri"/>
              </a:defRPr>
            </a:pPr>
          </a:p>
        </p:txBody>
      </p:sp>
      <p:sp>
        <p:nvSpPr>
          <p:cNvPr id="777" name="TextBox 3"/>
          <p:cNvSpPr txBox="1"/>
          <p:nvPr/>
        </p:nvSpPr>
        <p:spPr>
          <a:xfrm>
            <a:off x="872075" y="890152"/>
            <a:ext cx="10118168" cy="77620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609600">
              <a:lnSpc>
                <a:spcPts val="5800"/>
              </a:lnSpc>
              <a:defRPr spc="-159" sz="6400">
                <a:solidFill>
                  <a:srgbClr val="191769"/>
                </a:solidFill>
                <a:latin typeface="HK Grotesk Bold Bold"/>
                <a:ea typeface="HK Grotesk Bold Bold"/>
                <a:cs typeface="HK Grotesk Bold Bold"/>
                <a:sym typeface="HK Grotesk Bold Bold"/>
              </a:defRPr>
            </a:lvl1pPr>
          </a:lstStyle>
          <a:p>
            <a:pPr/>
            <a:r>
              <a:t>Addressing Health Equity</a:t>
            </a:r>
          </a:p>
        </p:txBody>
      </p:sp>
      <p:sp>
        <p:nvSpPr>
          <p:cNvPr id="778" name="Local health departments play a unique role educating non-health sectors &amp; policymakers on structural factors &amp; community conditions that perpetuate racial and health inequities…"/>
          <p:cNvSpPr txBox="1"/>
          <p:nvPr/>
        </p:nvSpPr>
        <p:spPr>
          <a:xfrm>
            <a:off x="1024987" y="1932225"/>
            <a:ext cx="6427680" cy="429305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157734" indent="-157734" defTabSz="630936">
              <a:lnSpc>
                <a:spcPct val="150000"/>
              </a:lnSpc>
              <a:spcBef>
                <a:spcPts val="300"/>
              </a:spcBef>
              <a:buSzPct val="100000"/>
              <a:buChar char="•"/>
              <a:defRPr sz="1862">
                <a:solidFill>
                  <a:srgbClr val="171769"/>
                </a:solidFill>
                <a:latin typeface="HK Grotesk Bold Bold"/>
                <a:ea typeface="HK Grotesk Bold Bold"/>
                <a:cs typeface="HK Grotesk Bold Bold"/>
                <a:sym typeface="HK Grotesk Bold Bold"/>
              </a:defRPr>
            </a:pPr>
            <a:r>
              <a:t>Local health departments play a unique role educating non-health sectors &amp; policymakers on structural factors &amp; community conditions that perpetuate racial and health inequities</a:t>
            </a:r>
          </a:p>
          <a:p>
            <a:pPr marL="157734" indent="-157734" defTabSz="630936">
              <a:lnSpc>
                <a:spcPct val="150000"/>
              </a:lnSpc>
              <a:spcBef>
                <a:spcPts val="300"/>
              </a:spcBef>
              <a:buSzPct val="100000"/>
              <a:buChar char="•"/>
              <a:defRPr sz="1862">
                <a:solidFill>
                  <a:srgbClr val="171769"/>
                </a:solidFill>
                <a:latin typeface="HK Grotesk Bold Bold"/>
                <a:ea typeface="HK Grotesk Bold Bold"/>
                <a:cs typeface="HK Grotesk Bold Bold"/>
                <a:sym typeface="HK Grotesk Bold Bold"/>
              </a:defRPr>
            </a:pPr>
            <a:r>
              <a:t>They connect health data with these inequities and tie it to policy &amp; system change</a:t>
            </a:r>
          </a:p>
          <a:p>
            <a:pPr marL="157734" indent="-157734" defTabSz="630936">
              <a:lnSpc>
                <a:spcPct val="150000"/>
              </a:lnSpc>
              <a:spcBef>
                <a:spcPts val="300"/>
              </a:spcBef>
              <a:buSzPct val="100000"/>
              <a:buChar char="•"/>
              <a:defRPr sz="1862">
                <a:solidFill>
                  <a:srgbClr val="171769"/>
                </a:solidFill>
                <a:latin typeface="HK Grotesk Bold Bold"/>
                <a:ea typeface="HK Grotesk Bold Bold"/>
                <a:cs typeface="HK Grotesk Bold Bold"/>
                <a:sym typeface="HK Grotesk Bold Bold"/>
              </a:defRPr>
            </a:pPr>
            <a:r>
              <a:t>They are well positioned to work with residents of communities that face multiple, intersecting inequities &amp; challenges to health &amp; safety</a:t>
            </a:r>
          </a:p>
        </p:txBody>
      </p:sp>
      <p:grpSp>
        <p:nvGrpSpPr>
          <p:cNvPr id="781" name="Group"/>
          <p:cNvGrpSpPr/>
          <p:nvPr/>
        </p:nvGrpSpPr>
        <p:grpSpPr>
          <a:xfrm>
            <a:off x="-145553" y="6301018"/>
            <a:ext cx="12331270" cy="614531"/>
            <a:chOff x="0" y="0"/>
            <a:chExt cx="12331269" cy="614529"/>
          </a:xfrm>
        </p:grpSpPr>
        <p:sp>
          <p:nvSpPr>
            <p:cNvPr id="779" name="Rectangle"/>
            <p:cNvSpPr/>
            <p:nvPr/>
          </p:nvSpPr>
          <p:spPr>
            <a:xfrm>
              <a:off x="0" y="0"/>
              <a:ext cx="12331270" cy="614530"/>
            </a:xfrm>
            <a:prstGeom prst="rect">
              <a:avLst/>
            </a:prstGeom>
            <a:solidFill>
              <a:srgbClr val="FFFFFF"/>
            </a:solidFill>
            <a:ln w="12700" cap="flat">
              <a:noFill/>
              <a:miter lim="400000"/>
            </a:ln>
            <a:effectLst>
              <a:outerShdw sx="100000" sy="100000" kx="0" ky="0" algn="b" rotWithShape="0" blurRad="25400" dist="12700" dir="5400000">
                <a:srgbClr val="000000">
                  <a:alpha val="35000"/>
                </a:srgbClr>
              </a:outerShdw>
            </a:effectLst>
          </p:spPr>
          <p:txBody>
            <a:bodyPr wrap="square" lIns="45718" tIns="45718" rIns="45718" bIns="45718" numCol="1" anchor="ctr">
              <a:noAutofit/>
            </a:bodyPr>
            <a:lstStyle/>
            <a:p>
              <a:pPr defTabSz="609600">
                <a:defRPr sz="1000">
                  <a:latin typeface="+mn-lt"/>
                  <a:ea typeface="+mn-ea"/>
                  <a:cs typeface="+mn-cs"/>
                  <a:sym typeface="Calibri"/>
                </a:defRPr>
              </a:pPr>
            </a:p>
          </p:txBody>
        </p:sp>
        <p:pic>
          <p:nvPicPr>
            <p:cNvPr id="780" name="Screen Shot 2020-06-30 at 10.24.14 AM.png" descr="Screen Shot 2020-06-30 at 10.24.14 AM.png"/>
            <p:cNvPicPr>
              <a:picLocks noChangeAspect="1"/>
            </p:cNvPicPr>
            <p:nvPr/>
          </p:nvPicPr>
          <p:blipFill>
            <a:blip r:embed="rId2">
              <a:extLst/>
            </a:blip>
            <a:stretch>
              <a:fillRect/>
            </a:stretch>
          </p:blipFill>
          <p:spPr>
            <a:xfrm>
              <a:off x="1749239" y="47593"/>
              <a:ext cx="8984628" cy="519344"/>
            </a:xfrm>
            <a:prstGeom prst="rect">
              <a:avLst/>
            </a:prstGeom>
            <a:ln w="12700" cap="flat">
              <a:noFill/>
              <a:miter lim="400000"/>
            </a:ln>
            <a:effectLst/>
          </p:spPr>
        </p:pic>
      </p:grpSp>
      <p:pic>
        <p:nvPicPr>
          <p:cNvPr id="782" name="Picture 3" descr="Picture 3"/>
          <p:cNvPicPr>
            <a:picLocks noChangeAspect="1"/>
          </p:cNvPicPr>
          <p:nvPr/>
        </p:nvPicPr>
        <p:blipFill>
          <a:blip r:embed="rId3">
            <a:extLst/>
          </a:blip>
          <a:srcRect l="0" t="0" r="20277" b="0"/>
          <a:stretch>
            <a:fillRect/>
          </a:stretch>
        </p:blipFill>
        <p:spPr>
          <a:xfrm>
            <a:off x="8089541" y="1773646"/>
            <a:ext cx="3922019" cy="357269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778">
                                            <p:bg/>
                                          </p:spTgt>
                                        </p:tgtEl>
                                        <p:attrNameLst>
                                          <p:attrName>style.visibility</p:attrName>
                                        </p:attrNameLst>
                                      </p:cBhvr>
                                      <p:to>
                                        <p:strVal val="visible"/>
                                      </p:to>
                                    </p:set>
                                    <p:animEffect filter="dissolve" transition="in">
                                      <p:cBhvr>
                                        <p:cTn id="7" dur="500"/>
                                        <p:tgtEl>
                                          <p:spTgt spid="778">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778">
                                            <p:txEl>
                                              <p:pRg st="0" end="0"/>
                                            </p:txEl>
                                          </p:spTgt>
                                        </p:tgtEl>
                                        <p:attrNameLst>
                                          <p:attrName>style.visibility</p:attrName>
                                        </p:attrNameLst>
                                      </p:cBhvr>
                                      <p:to>
                                        <p:strVal val="visible"/>
                                      </p:to>
                                    </p:set>
                                    <p:animEffect filter="dissolve" transition="in">
                                      <p:cBhvr>
                                        <p:cTn id="10" dur="500"/>
                                        <p:tgtEl>
                                          <p:spTgt spid="77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778">
                                            <p:txEl>
                                              <p:pRg st="1" end="1"/>
                                            </p:txEl>
                                          </p:spTgt>
                                        </p:tgtEl>
                                        <p:attrNameLst>
                                          <p:attrName>style.visibility</p:attrName>
                                        </p:attrNameLst>
                                      </p:cBhvr>
                                      <p:to>
                                        <p:strVal val="visible"/>
                                      </p:to>
                                    </p:set>
                                    <p:animEffect filter="dissolve" transition="in">
                                      <p:cBhvr>
                                        <p:cTn id="15" dur="500"/>
                                        <p:tgtEl>
                                          <p:spTgt spid="77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778">
                                            <p:txEl>
                                              <p:pRg st="2" end="2"/>
                                            </p:txEl>
                                          </p:spTgt>
                                        </p:tgtEl>
                                        <p:attrNameLst>
                                          <p:attrName>style.visibility</p:attrName>
                                        </p:attrNameLst>
                                      </p:cBhvr>
                                      <p:to>
                                        <p:strVal val="visible"/>
                                      </p:to>
                                    </p:set>
                                    <p:animEffect filter="dissolve" transition="in">
                                      <p:cBhvr>
                                        <p:cTn id="20" dur="500"/>
                                        <p:tgtEl>
                                          <p:spTgt spid="77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778">
                                            <p:txEl>
                                              <p:pRg st="3" end="3"/>
                                            </p:txEl>
                                          </p:spTgt>
                                        </p:tgtEl>
                                        <p:attrNameLst>
                                          <p:attrName>style.visibility</p:attrName>
                                        </p:attrNameLst>
                                      </p:cBhvr>
                                      <p:to>
                                        <p:strVal val="visible"/>
                                      </p:to>
                                    </p:set>
                                    <p:animEffect filter="dissolve" transition="in">
                                      <p:cBhvr>
                                        <p:cTn id="25" dur="500"/>
                                        <p:tgtEl>
                                          <p:spTgt spid="778">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778"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171769"/>
        </a:solidFill>
      </p:bgPr>
    </p:bg>
    <p:spTree>
      <p:nvGrpSpPr>
        <p:cNvPr id="1" name=""/>
        <p:cNvGrpSpPr/>
        <p:nvPr/>
      </p:nvGrpSpPr>
      <p:grpSpPr>
        <a:xfrm>
          <a:off x="0" y="0"/>
          <a:ext cx="0" cy="0"/>
          <a:chOff x="0" y="0"/>
          <a:chExt cx="0" cy="0"/>
        </a:xfrm>
      </p:grpSpPr>
      <p:sp>
        <p:nvSpPr>
          <p:cNvPr id="784" name="AutoShape 2"/>
          <p:cNvSpPr/>
          <p:nvPr/>
        </p:nvSpPr>
        <p:spPr>
          <a:xfrm>
            <a:off x="685799" y="685799"/>
            <a:ext cx="11506201" cy="6172201"/>
          </a:xfrm>
          <a:prstGeom prst="rect">
            <a:avLst/>
          </a:prstGeom>
          <a:solidFill>
            <a:srgbClr val="FAC825"/>
          </a:solidFill>
          <a:ln w="12700">
            <a:miter lim="400000"/>
          </a:ln>
        </p:spPr>
        <p:txBody>
          <a:bodyPr lIns="30479" tIns="30479" rIns="30479" bIns="30479"/>
          <a:lstStyle/>
          <a:p>
            <a:pPr defTabSz="609600">
              <a:defRPr sz="1200">
                <a:latin typeface="+mn-lt"/>
                <a:ea typeface="+mn-ea"/>
                <a:cs typeface="+mn-cs"/>
                <a:sym typeface="Calibri"/>
              </a:defRPr>
            </a:pPr>
          </a:p>
        </p:txBody>
      </p:sp>
      <p:sp>
        <p:nvSpPr>
          <p:cNvPr id="785" name="TextBox 3"/>
          <p:cNvSpPr txBox="1"/>
          <p:nvPr/>
        </p:nvSpPr>
        <p:spPr>
          <a:xfrm>
            <a:off x="1096005" y="1298235"/>
            <a:ext cx="7884385" cy="77620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609600">
              <a:lnSpc>
                <a:spcPts val="5800"/>
              </a:lnSpc>
              <a:defRPr spc="-159" sz="6400">
                <a:solidFill>
                  <a:srgbClr val="191769"/>
                </a:solidFill>
                <a:latin typeface="HK Grotesk Bold Bold"/>
                <a:ea typeface="HK Grotesk Bold Bold"/>
                <a:cs typeface="HK Grotesk Bold Bold"/>
                <a:sym typeface="HK Grotesk Bold Bold"/>
              </a:defRPr>
            </a:lvl1pPr>
          </a:lstStyle>
          <a:p>
            <a:pPr/>
            <a:r>
              <a:t>Data &amp; Health Equity</a:t>
            </a:r>
          </a:p>
        </p:txBody>
      </p:sp>
      <p:sp>
        <p:nvSpPr>
          <p:cNvPr id="786" name="What is your current framework or strategy for reopening?"/>
          <p:cNvSpPr txBox="1"/>
          <p:nvPr/>
        </p:nvSpPr>
        <p:spPr>
          <a:xfrm>
            <a:off x="951735" y="3640285"/>
            <a:ext cx="3465289" cy="1952229"/>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ctr"/>
          <a:lstStyle/>
          <a:p>
            <a:pPr defTabSz="1828800">
              <a:lnSpc>
                <a:spcPct val="89000"/>
              </a:lnSpc>
              <a:defRPr sz="2000">
                <a:solidFill>
                  <a:srgbClr val="181765"/>
                </a:solidFill>
                <a:latin typeface="HK Grotesk Bold Bold"/>
                <a:ea typeface="HK Grotesk Bold Bold"/>
                <a:cs typeface="HK Grotesk Bold Bold"/>
                <a:sym typeface="HK Grotesk Bold Bold"/>
              </a:defRPr>
            </a:pPr>
            <a:r>
              <a:rPr b="1"/>
              <a:t>Use data &amp; GIS systems</a:t>
            </a:r>
            <a:r>
              <a:t> &amp; skilled staff to collect, analyze, &amp; disseminate useful equity-related data to influence policy</a:t>
            </a:r>
          </a:p>
        </p:txBody>
      </p:sp>
      <p:sp>
        <p:nvSpPr>
          <p:cNvPr id="787" name="Line"/>
          <p:cNvSpPr/>
          <p:nvPr/>
        </p:nvSpPr>
        <p:spPr>
          <a:xfrm>
            <a:off x="4237995" y="4075115"/>
            <a:ext cx="1821142" cy="1"/>
          </a:xfrm>
          <a:prstGeom prst="line">
            <a:avLst/>
          </a:prstGeom>
          <a:ln w="38100" cap="rnd">
            <a:solidFill>
              <a:srgbClr val="181765"/>
            </a:solidFill>
            <a:custDash>
              <a:ds d="100000" sp="200000"/>
            </a:custDash>
            <a:miter lim="400000"/>
          </a:ln>
        </p:spPr>
        <p:txBody>
          <a:bodyPr lIns="45718" tIns="45718" rIns="45718" bIns="45718"/>
          <a:lstStyle/>
          <a:p>
            <a:pPr>
              <a:defRPr>
                <a:latin typeface="+mn-lt"/>
                <a:ea typeface="+mn-ea"/>
                <a:cs typeface="+mn-cs"/>
                <a:sym typeface="Calibri"/>
              </a:defRPr>
            </a:pPr>
          </a:p>
        </p:txBody>
      </p:sp>
      <p:sp>
        <p:nvSpPr>
          <p:cNvPr id="788" name="Have you developed any metrics or indicators?"/>
          <p:cNvSpPr txBox="1"/>
          <p:nvPr/>
        </p:nvSpPr>
        <p:spPr>
          <a:xfrm>
            <a:off x="8637885" y="2997354"/>
            <a:ext cx="3465289" cy="2877067"/>
          </a:xfrm>
          <a:prstGeom prst="rect">
            <a:avLst/>
          </a:prstGeom>
          <a:ln w="12700">
            <a:miter lim="400000"/>
          </a:ln>
          <a:extLst>
            <a:ext uri="{C572A759-6A51-4108-AA02-DFA0A04FC94B}">
              <ma14:wrappingTextBoxFlag xmlns:ma14="http://schemas.microsoft.com/office/mac/drawingml/2011/main" val="1"/>
            </a:ext>
          </a:extLst>
        </p:spPr>
        <p:txBody>
          <a:bodyPr lIns="91438" tIns="91438" rIns="91438" bIns="91438" anchor="ctr"/>
          <a:lstStyle/>
          <a:p>
            <a:pPr defTabSz="1828800">
              <a:lnSpc>
                <a:spcPct val="89000"/>
              </a:lnSpc>
              <a:defRPr sz="2000">
                <a:solidFill>
                  <a:srgbClr val="181765"/>
                </a:solidFill>
                <a:latin typeface="HK Grotesk Bold Bold"/>
                <a:ea typeface="HK Grotesk Bold Bold"/>
                <a:cs typeface="HK Grotesk Bold Bold"/>
                <a:sym typeface="HK Grotesk Bold Bold"/>
              </a:defRPr>
            </a:pPr>
            <a:r>
              <a:rPr b="1"/>
              <a:t>Hire dedicated health equity staff</a:t>
            </a:r>
            <a:r>
              <a:t> to advance equity &amp; are best positioned to prevent disproportionate impacts of health, economic and other emergencies in the future</a:t>
            </a:r>
          </a:p>
        </p:txBody>
      </p:sp>
      <p:sp>
        <p:nvSpPr>
          <p:cNvPr id="789" name="Line"/>
          <p:cNvSpPr/>
          <p:nvPr/>
        </p:nvSpPr>
        <p:spPr>
          <a:xfrm>
            <a:off x="6989059" y="3713952"/>
            <a:ext cx="1580978" cy="1"/>
          </a:xfrm>
          <a:prstGeom prst="line">
            <a:avLst/>
          </a:prstGeom>
          <a:ln w="38100" cap="rnd">
            <a:solidFill>
              <a:srgbClr val="181765"/>
            </a:solidFill>
            <a:custDash>
              <a:ds d="100000" sp="200000"/>
            </a:custDash>
            <a:miter lim="400000"/>
          </a:ln>
        </p:spPr>
        <p:txBody>
          <a:bodyPr lIns="45718" tIns="45718" rIns="45718" bIns="45718"/>
          <a:lstStyle/>
          <a:p>
            <a:pPr>
              <a:defRPr>
                <a:latin typeface="+mn-lt"/>
                <a:ea typeface="+mn-ea"/>
                <a:cs typeface="+mn-cs"/>
                <a:sym typeface="Calibri"/>
              </a:defRPr>
            </a:pPr>
          </a:p>
        </p:txBody>
      </p:sp>
      <p:grpSp>
        <p:nvGrpSpPr>
          <p:cNvPr id="792" name="Group"/>
          <p:cNvGrpSpPr/>
          <p:nvPr/>
        </p:nvGrpSpPr>
        <p:grpSpPr>
          <a:xfrm>
            <a:off x="5184627" y="3476849"/>
            <a:ext cx="2305346" cy="2279100"/>
            <a:chOff x="0" y="0"/>
            <a:chExt cx="2305344" cy="2279099"/>
          </a:xfrm>
        </p:grpSpPr>
        <p:sp>
          <p:nvSpPr>
            <p:cNvPr id="790" name="Circle"/>
            <p:cNvSpPr/>
            <p:nvPr/>
          </p:nvSpPr>
          <p:spPr>
            <a:xfrm>
              <a:off x="0" y="0"/>
              <a:ext cx="2305345" cy="2279100"/>
            </a:xfrm>
            <a:prstGeom prst="ellipse">
              <a:avLst/>
            </a:prstGeom>
            <a:solidFill>
              <a:srgbClr val="DE682D"/>
            </a:solidFill>
            <a:ln w="12700" cap="flat">
              <a:noFill/>
              <a:miter lim="400000"/>
            </a:ln>
            <a:effectLst/>
          </p:spPr>
          <p:txBody>
            <a:bodyPr wrap="square" lIns="45718" tIns="45718" rIns="45718" bIns="45718" numCol="1" anchor="ctr">
              <a:noAutofit/>
            </a:bodyPr>
            <a:lstStyle/>
            <a:p>
              <a:pPr>
                <a:defRPr>
                  <a:latin typeface="+mn-lt"/>
                  <a:ea typeface="+mn-ea"/>
                  <a:cs typeface="+mn-cs"/>
                  <a:sym typeface="Calibri"/>
                </a:defRPr>
              </a:pPr>
            </a:p>
          </p:txBody>
        </p:sp>
        <p:sp>
          <p:nvSpPr>
            <p:cNvPr id="791" name="Bar Chart"/>
            <p:cNvSpPr/>
            <p:nvPr/>
          </p:nvSpPr>
          <p:spPr>
            <a:xfrm>
              <a:off x="541288" y="544164"/>
              <a:ext cx="1222769" cy="11907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4" y="0"/>
                  </a:moveTo>
                  <a:cubicBezTo>
                    <a:pt x="87" y="0"/>
                    <a:pt x="0" y="87"/>
                    <a:pt x="0" y="194"/>
                  </a:cubicBezTo>
                  <a:lnTo>
                    <a:pt x="0" y="21404"/>
                  </a:lnTo>
                  <a:cubicBezTo>
                    <a:pt x="0" y="21511"/>
                    <a:pt x="87" y="21600"/>
                    <a:pt x="194" y="21600"/>
                  </a:cubicBezTo>
                  <a:lnTo>
                    <a:pt x="21406" y="21600"/>
                  </a:lnTo>
                  <a:cubicBezTo>
                    <a:pt x="21513" y="21600"/>
                    <a:pt x="21600" y="21511"/>
                    <a:pt x="21600" y="21404"/>
                  </a:cubicBezTo>
                  <a:lnTo>
                    <a:pt x="21600" y="20822"/>
                  </a:lnTo>
                  <a:cubicBezTo>
                    <a:pt x="21600" y="20715"/>
                    <a:pt x="21513" y="20628"/>
                    <a:pt x="21406" y="20628"/>
                  </a:cubicBezTo>
                  <a:lnTo>
                    <a:pt x="1163" y="20628"/>
                  </a:lnTo>
                  <a:cubicBezTo>
                    <a:pt x="1056" y="20628"/>
                    <a:pt x="970" y="20539"/>
                    <a:pt x="970" y="20432"/>
                  </a:cubicBezTo>
                  <a:lnTo>
                    <a:pt x="970" y="194"/>
                  </a:lnTo>
                  <a:cubicBezTo>
                    <a:pt x="970" y="87"/>
                    <a:pt x="883" y="0"/>
                    <a:pt x="776" y="0"/>
                  </a:cubicBezTo>
                  <a:lnTo>
                    <a:pt x="194" y="0"/>
                  </a:lnTo>
                  <a:close/>
                  <a:moveTo>
                    <a:pt x="16860" y="3004"/>
                  </a:moveTo>
                  <a:lnTo>
                    <a:pt x="16860" y="19065"/>
                  </a:lnTo>
                  <a:lnTo>
                    <a:pt x="19553" y="19065"/>
                  </a:lnTo>
                  <a:lnTo>
                    <a:pt x="19553" y="3004"/>
                  </a:lnTo>
                  <a:lnTo>
                    <a:pt x="16860" y="3004"/>
                  </a:lnTo>
                  <a:close/>
                  <a:moveTo>
                    <a:pt x="7272" y="6922"/>
                  </a:moveTo>
                  <a:lnTo>
                    <a:pt x="7272" y="19065"/>
                  </a:lnTo>
                  <a:lnTo>
                    <a:pt x="9965" y="19065"/>
                  </a:lnTo>
                  <a:lnTo>
                    <a:pt x="9965" y="6922"/>
                  </a:lnTo>
                  <a:lnTo>
                    <a:pt x="7272" y="6922"/>
                  </a:lnTo>
                  <a:close/>
                  <a:moveTo>
                    <a:pt x="12066" y="10127"/>
                  </a:moveTo>
                  <a:lnTo>
                    <a:pt x="12066" y="19065"/>
                  </a:lnTo>
                  <a:lnTo>
                    <a:pt x="14759" y="19065"/>
                  </a:lnTo>
                  <a:lnTo>
                    <a:pt x="14759" y="10127"/>
                  </a:lnTo>
                  <a:lnTo>
                    <a:pt x="12066" y="10127"/>
                  </a:lnTo>
                  <a:close/>
                  <a:moveTo>
                    <a:pt x="2478" y="15151"/>
                  </a:moveTo>
                  <a:lnTo>
                    <a:pt x="2478" y="19065"/>
                  </a:lnTo>
                  <a:lnTo>
                    <a:pt x="5171" y="19065"/>
                  </a:lnTo>
                  <a:lnTo>
                    <a:pt x="5171" y="15151"/>
                  </a:lnTo>
                  <a:lnTo>
                    <a:pt x="2478" y="15151"/>
                  </a:lnTo>
                  <a:close/>
                </a:path>
              </a:pathLst>
            </a:custGeom>
            <a:solidFill>
              <a:srgbClr val="FFFFFF"/>
            </a:solidFill>
            <a:ln w="12700" cap="flat">
              <a:noFill/>
              <a:miter lim="400000"/>
            </a:ln>
            <a:effectLst/>
          </p:spPr>
          <p:txBody>
            <a:bodyPr wrap="square" lIns="45718" tIns="45718" rIns="45718" bIns="45718" numCol="1" anchor="ctr">
              <a:noAutofit/>
            </a:bodyPr>
            <a:lstStyle/>
            <a:p>
              <a:pPr>
                <a:defRPr>
                  <a:latin typeface="+mn-lt"/>
                  <a:ea typeface="+mn-ea"/>
                  <a:cs typeface="+mn-cs"/>
                  <a:sym typeface="Calibri"/>
                </a:defRPr>
              </a:pPr>
            </a:p>
          </p:txBody>
        </p:sp>
      </p:grpSp>
      <p:sp>
        <p:nvSpPr>
          <p:cNvPr id="793" name="Well-resourced public health departments can…"/>
          <p:cNvSpPr txBox="1"/>
          <p:nvPr/>
        </p:nvSpPr>
        <p:spPr>
          <a:xfrm>
            <a:off x="898810" y="2255231"/>
            <a:ext cx="11080180" cy="561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150000"/>
              </a:lnSpc>
              <a:spcBef>
                <a:spcPts val="500"/>
              </a:spcBef>
              <a:defRPr sz="2700">
                <a:solidFill>
                  <a:srgbClr val="171769"/>
                </a:solidFill>
                <a:latin typeface="Open Sans"/>
                <a:ea typeface="Open Sans"/>
                <a:cs typeface="Open Sans"/>
                <a:sym typeface="Open Sans"/>
              </a:defRPr>
            </a:lvl1pPr>
          </a:lstStyle>
          <a:p>
            <a:pPr/>
            <a:r>
              <a:t>Well-resourced public health departments can…</a:t>
            </a:r>
          </a:p>
        </p:txBody>
      </p:sp>
      <p:grpSp>
        <p:nvGrpSpPr>
          <p:cNvPr id="796" name="Group"/>
          <p:cNvGrpSpPr/>
          <p:nvPr/>
        </p:nvGrpSpPr>
        <p:grpSpPr>
          <a:xfrm>
            <a:off x="-145553" y="6301018"/>
            <a:ext cx="12331270" cy="614531"/>
            <a:chOff x="0" y="0"/>
            <a:chExt cx="12331269" cy="614529"/>
          </a:xfrm>
        </p:grpSpPr>
        <p:sp>
          <p:nvSpPr>
            <p:cNvPr id="794" name="Rectangle"/>
            <p:cNvSpPr/>
            <p:nvPr/>
          </p:nvSpPr>
          <p:spPr>
            <a:xfrm>
              <a:off x="0" y="0"/>
              <a:ext cx="12331270" cy="614530"/>
            </a:xfrm>
            <a:prstGeom prst="rect">
              <a:avLst/>
            </a:prstGeom>
            <a:solidFill>
              <a:srgbClr val="FFFFFF"/>
            </a:solidFill>
            <a:ln w="12700" cap="flat">
              <a:noFill/>
              <a:miter lim="400000"/>
            </a:ln>
            <a:effectLst>
              <a:outerShdw sx="100000" sy="100000" kx="0" ky="0" algn="b" rotWithShape="0" blurRad="25400" dist="12700" dir="5400000">
                <a:srgbClr val="000000">
                  <a:alpha val="35000"/>
                </a:srgbClr>
              </a:outerShdw>
            </a:effectLst>
          </p:spPr>
          <p:txBody>
            <a:bodyPr wrap="square" lIns="45718" tIns="45718" rIns="45718" bIns="45718" numCol="1" anchor="ctr">
              <a:noAutofit/>
            </a:bodyPr>
            <a:lstStyle/>
            <a:p>
              <a:pPr defTabSz="609600">
                <a:defRPr sz="1000">
                  <a:latin typeface="+mn-lt"/>
                  <a:ea typeface="+mn-ea"/>
                  <a:cs typeface="+mn-cs"/>
                  <a:sym typeface="Calibri"/>
                </a:defRPr>
              </a:pPr>
            </a:p>
          </p:txBody>
        </p:sp>
        <p:pic>
          <p:nvPicPr>
            <p:cNvPr id="795" name="Screen Shot 2020-06-30 at 10.24.14 AM.png" descr="Screen Shot 2020-06-30 at 10.24.14 AM.png"/>
            <p:cNvPicPr>
              <a:picLocks noChangeAspect="1"/>
            </p:cNvPicPr>
            <p:nvPr/>
          </p:nvPicPr>
          <p:blipFill>
            <a:blip r:embed="rId2">
              <a:extLst/>
            </a:blip>
            <a:stretch>
              <a:fillRect/>
            </a:stretch>
          </p:blipFill>
          <p:spPr>
            <a:xfrm>
              <a:off x="1749239" y="47593"/>
              <a:ext cx="8984628" cy="519344"/>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Powerpoint Template - Blank">
  <a:themeElements>
    <a:clrScheme name="Powerpoint Template - Blank">
      <a:dk1>
        <a:srgbClr val="000000"/>
      </a:dk1>
      <a:lt1>
        <a:srgbClr val="FFFFFF"/>
      </a:lt1>
      <a:dk2>
        <a:srgbClr val="A7A7A7"/>
      </a:dk2>
      <a:lt2>
        <a:srgbClr val="535353"/>
      </a:lt2>
      <a:accent1>
        <a:srgbClr val="F9B47E"/>
      </a:accent1>
      <a:accent2>
        <a:srgbClr val="FFC000"/>
      </a:accent2>
      <a:accent3>
        <a:srgbClr val="36B449"/>
      </a:accent3>
      <a:accent4>
        <a:srgbClr val="92D050"/>
      </a:accent4>
      <a:accent5>
        <a:srgbClr val="1F497D"/>
      </a:accent5>
      <a:accent6>
        <a:srgbClr val="3662AB"/>
      </a:accent6>
      <a:hlink>
        <a:srgbClr val="0000FF"/>
      </a:hlink>
      <a:folHlink>
        <a:srgbClr val="FF00FF"/>
      </a:folHlink>
    </a:clrScheme>
    <a:fontScheme name="Powerpoint Template - Blank">
      <a:majorFont>
        <a:latin typeface="Helvetica"/>
        <a:ea typeface="Helvetica"/>
        <a:cs typeface="Helvetica"/>
      </a:majorFont>
      <a:minorFont>
        <a:latin typeface="Calibri"/>
        <a:ea typeface="Calibri"/>
        <a:cs typeface="Calibri"/>
      </a:minorFont>
    </a:fontScheme>
    <a:fmtScheme name="Powerpoint Template - Blan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owerpoint Template - Blank">
  <a:themeElements>
    <a:clrScheme name="Powerpoint Template - Blank">
      <a:dk1>
        <a:srgbClr val="000000"/>
      </a:dk1>
      <a:lt1>
        <a:srgbClr val="FFFFFF"/>
      </a:lt1>
      <a:dk2>
        <a:srgbClr val="A7A7A7"/>
      </a:dk2>
      <a:lt2>
        <a:srgbClr val="535353"/>
      </a:lt2>
      <a:accent1>
        <a:srgbClr val="F9B47E"/>
      </a:accent1>
      <a:accent2>
        <a:srgbClr val="FFC000"/>
      </a:accent2>
      <a:accent3>
        <a:srgbClr val="36B449"/>
      </a:accent3>
      <a:accent4>
        <a:srgbClr val="92D050"/>
      </a:accent4>
      <a:accent5>
        <a:srgbClr val="1F497D"/>
      </a:accent5>
      <a:accent6>
        <a:srgbClr val="3662AB"/>
      </a:accent6>
      <a:hlink>
        <a:srgbClr val="0000FF"/>
      </a:hlink>
      <a:folHlink>
        <a:srgbClr val="FF00FF"/>
      </a:folHlink>
    </a:clrScheme>
    <a:fontScheme name="Powerpoint Template - Blank">
      <a:majorFont>
        <a:latin typeface="Helvetica"/>
        <a:ea typeface="Helvetica"/>
        <a:cs typeface="Helvetica"/>
      </a:majorFont>
      <a:minorFont>
        <a:latin typeface="Calibri"/>
        <a:ea typeface="Calibri"/>
        <a:cs typeface="Calibri"/>
      </a:minorFont>
    </a:fontScheme>
    <a:fmtScheme name="Powerpoint Template - Blan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